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97" r:id="rId3"/>
    <p:sldId id="282" r:id="rId4"/>
    <p:sldId id="283" r:id="rId5"/>
    <p:sldId id="284" r:id="rId6"/>
    <p:sldId id="285" r:id="rId7"/>
    <p:sldId id="296" r:id="rId8"/>
    <p:sldId id="287" r:id="rId9"/>
    <p:sldId id="298" r:id="rId10"/>
    <p:sldId id="288" r:id="rId11"/>
    <p:sldId id="289" r:id="rId12"/>
    <p:sldId id="290" r:id="rId13"/>
    <p:sldId id="291" r:id="rId14"/>
    <p:sldId id="299" r:id="rId15"/>
    <p:sldId id="300" r:id="rId16"/>
    <p:sldId id="301" r:id="rId17"/>
    <p:sldId id="305" r:id="rId18"/>
    <p:sldId id="306" r:id="rId19"/>
    <p:sldId id="302" r:id="rId20"/>
    <p:sldId id="303" r:id="rId21"/>
    <p:sldId id="304" r:id="rId22"/>
    <p:sldId id="292" r:id="rId23"/>
    <p:sldId id="307" r:id="rId24"/>
    <p:sldId id="308" r:id="rId25"/>
    <p:sldId id="309" r:id="rId26"/>
    <p:sldId id="310" r:id="rId27"/>
    <p:sldId id="311" r:id="rId28"/>
    <p:sldId id="294" r:id="rId29"/>
    <p:sldId id="295" r:id="rId30"/>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8" autoAdjust="0"/>
    <p:restoredTop sz="94660"/>
  </p:normalViewPr>
  <p:slideViewPr>
    <p:cSldViewPr>
      <p:cViewPr>
        <p:scale>
          <a:sx n="65" d="100"/>
          <a:sy n="65" d="100"/>
        </p:scale>
        <p:origin x="-142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634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34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634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504105B-15BD-4B34-92AA-9462129328D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277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2F7090D-26BF-4D36-BF43-48AF873E8A9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8E59FCF-51BA-4266-9AA0-7D82C10201F6}" type="slidenum">
              <a:rPr lang="en-GB" smtClean="0"/>
              <a:pPr/>
              <a:t>1</a:t>
            </a:fld>
            <a:endParaRPr lang="en-GB" smtClean="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F38F958-154F-4E87-AA61-E460E2CBED96}" type="slidenum">
              <a:rPr lang="en-GB" smtClean="0"/>
              <a:pPr/>
              <a:t>10</a:t>
            </a:fld>
            <a:endParaRPr lang="en-GB"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41ED90A-9061-43D6-A412-73651C85F893}" type="slidenum">
              <a:rPr lang="en-GB" smtClean="0"/>
              <a:pPr/>
              <a:t>11</a:t>
            </a:fld>
            <a:endParaRPr lang="en-GB"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8795152-16B8-4AAA-9BD5-E2EB1015AC65}" type="slidenum">
              <a:rPr lang="en-GB" smtClean="0"/>
              <a:pPr/>
              <a:t>12</a:t>
            </a:fld>
            <a:endParaRPr lang="en-GB"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EB7F4B5-272A-47EC-A2E1-9E3F0626259E}" type="slidenum">
              <a:rPr lang="en-GB" smtClean="0"/>
              <a:pPr/>
              <a:t>13</a:t>
            </a:fld>
            <a:endParaRPr lang="en-GB" smtClean="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6DC1CBD-1B97-4418-A564-78D86A84E453}" type="slidenum">
              <a:rPr lang="en-GB" smtClean="0"/>
              <a:pPr/>
              <a:t>14</a:t>
            </a:fld>
            <a:endParaRPr lang="en-GB" smtClean="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BB1C04F-36B2-4AAE-AAAD-44D1D742DAD3}" type="slidenum">
              <a:rPr lang="en-GB" smtClean="0"/>
              <a:pPr/>
              <a:t>15</a:t>
            </a:fld>
            <a:endParaRPr lang="en-GB" smtClean="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427867E-4503-42C3-9BE5-7B1B0AE34823}" type="slidenum">
              <a:rPr lang="en-GB" smtClean="0"/>
              <a:pPr/>
              <a:t>16</a:t>
            </a:fld>
            <a:endParaRPr lang="en-GB" smtClean="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C71CAD3-9120-43C7-A887-0890BFD8A2F5}" type="slidenum">
              <a:rPr lang="en-GB" smtClean="0"/>
              <a:pPr/>
              <a:t>17</a:t>
            </a:fld>
            <a:endParaRPr lang="en-GB" smtClean="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96D5D9A-D382-471B-8591-812589332CCC}" type="slidenum">
              <a:rPr lang="en-GB" smtClean="0"/>
              <a:pPr/>
              <a:t>18</a:t>
            </a:fld>
            <a:endParaRPr lang="en-GB"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98D3FF8-D74D-4783-AD69-618F7D487123}" type="slidenum">
              <a:rPr lang="en-GB" smtClean="0"/>
              <a:pPr/>
              <a:t>19</a:t>
            </a:fld>
            <a:endParaRPr lang="en-GB"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F086E82-2D77-4282-8E12-C36A222DD009}" type="slidenum">
              <a:rPr lang="en-GB" smtClean="0"/>
              <a:pPr/>
              <a:t>2</a:t>
            </a:fld>
            <a:endParaRPr lang="en-GB"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0ABA42C-B655-4DCC-AC50-B58305815AD3}" type="slidenum">
              <a:rPr lang="en-GB" smtClean="0"/>
              <a:pPr/>
              <a:t>20</a:t>
            </a:fld>
            <a:endParaRPr lang="en-GB"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3389120-5FAE-4D88-A0F3-A7ADDD3F4C42}" type="slidenum">
              <a:rPr lang="en-GB" smtClean="0"/>
              <a:pPr/>
              <a:t>21</a:t>
            </a:fld>
            <a:endParaRPr lang="en-GB"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2744E70-C845-4397-A5D5-4CDE4E478837}" type="slidenum">
              <a:rPr lang="en-GB" smtClean="0"/>
              <a:pPr/>
              <a:t>22</a:t>
            </a:fld>
            <a:endParaRPr lang="en-GB"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F0D866C-1969-41CA-8A9C-BFBDA3567964}" type="slidenum">
              <a:rPr lang="en-GB" smtClean="0"/>
              <a:pPr/>
              <a:t>23</a:t>
            </a:fld>
            <a:endParaRPr lang="en-GB"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C7C1FC7-1542-4349-9F51-2A4447BC7DBA}" type="slidenum">
              <a:rPr lang="en-GB" smtClean="0"/>
              <a:pPr/>
              <a:t>24</a:t>
            </a:fld>
            <a:endParaRPr lang="en-GB"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BB3BCBB-DE6C-459C-B87E-E57CA83899CF}" type="slidenum">
              <a:rPr lang="en-GB" smtClean="0"/>
              <a:pPr/>
              <a:t>25</a:t>
            </a:fld>
            <a:endParaRPr lang="en-GB" smtClean="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AA20983-09EF-4621-B174-8D09BC92D098}" type="slidenum">
              <a:rPr lang="en-GB" smtClean="0"/>
              <a:pPr/>
              <a:t>26</a:t>
            </a:fld>
            <a:endParaRPr lang="en-GB" smtClean="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3DCD2D0-5FB5-4303-89B7-3356DCCA6DCD}" type="slidenum">
              <a:rPr lang="en-GB" smtClean="0"/>
              <a:pPr/>
              <a:t>27</a:t>
            </a:fld>
            <a:endParaRPr lang="en-GB" smtClean="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A1085E8-4DA4-43EC-A9E6-456AA63F2C14}" type="slidenum">
              <a:rPr lang="en-GB" smtClean="0"/>
              <a:pPr/>
              <a:t>28</a:t>
            </a:fld>
            <a:endParaRPr lang="en-GB"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923975F-78F6-42B2-ADF7-E0A0C169C5E6}" type="slidenum">
              <a:rPr lang="en-GB" smtClean="0"/>
              <a:pPr/>
              <a:t>29</a:t>
            </a:fld>
            <a:endParaRPr lang="en-GB" smtClean="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E220B63-2F2F-4D09-8B3D-D2A99F35A1AE}" type="slidenum">
              <a:rPr lang="en-GB" smtClean="0"/>
              <a:pPr/>
              <a:t>3</a:t>
            </a:fld>
            <a:endParaRPr lang="en-GB" smtClean="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AAF455C-0407-4E83-96B0-0A8E67E6D7C5}" type="slidenum">
              <a:rPr lang="en-GB" smtClean="0"/>
              <a:pPr/>
              <a:t>4</a:t>
            </a:fld>
            <a:endParaRPr lang="en-GB" smtClean="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F1FF9D4-1179-4518-BAF2-BF1D31BE44D0}" type="slidenum">
              <a:rPr lang="en-GB" smtClean="0"/>
              <a:pPr/>
              <a:t>5</a:t>
            </a:fld>
            <a:endParaRPr lang="en-GB"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787D0AA-A712-4CA8-8E98-BC9E32184484}" type="slidenum">
              <a:rPr lang="en-GB" smtClean="0"/>
              <a:pPr/>
              <a:t>6</a:t>
            </a:fld>
            <a:endParaRPr lang="en-GB"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4377A42-7D22-4608-9B01-2B92C9C0D85E}" type="slidenum">
              <a:rPr lang="en-GB" smtClean="0"/>
              <a:pPr/>
              <a:t>7</a:t>
            </a:fld>
            <a:endParaRPr lang="en-GB" smtClean="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629CDF8-E8B5-4BF7-AA00-A907993F3B7B}" type="slidenum">
              <a:rPr lang="en-GB" smtClean="0"/>
              <a:pPr/>
              <a:t>8</a:t>
            </a:fld>
            <a:endParaRPr lang="en-GB"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3D766B0-569C-4758-A578-8CBF842009F3}" type="slidenum">
              <a:rPr lang="en-GB" smtClean="0"/>
              <a:pPr/>
              <a:t>9</a:t>
            </a:fld>
            <a:endParaRPr lang="en-GB"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999"/>
        </a:solidFill>
        <a:effectLst/>
      </p:bgPr>
    </p:bg>
    <p:spTree>
      <p:nvGrpSpPr>
        <p:cNvPr id="1" name=""/>
        <p:cNvGrpSpPr/>
        <p:nvPr/>
      </p:nvGrpSpPr>
      <p:grpSpPr>
        <a:xfrm>
          <a:off x="0" y="0"/>
          <a:ext cx="0" cy="0"/>
          <a:chOff x="0" y="0"/>
          <a:chExt cx="0" cy="0"/>
        </a:xfrm>
      </p:grpSpPr>
      <p:pic>
        <p:nvPicPr>
          <p:cNvPr id="4" name="Picture 7" descr="image002"/>
          <p:cNvPicPr>
            <a:picLocks noChangeAspect="1" noChangeArrowheads="1"/>
          </p:cNvPicPr>
          <p:nvPr userDrawn="1"/>
        </p:nvPicPr>
        <p:blipFill>
          <a:blip r:embed="rId2" cstate="print"/>
          <a:srcRect/>
          <a:stretch>
            <a:fillRect/>
          </a:stretch>
        </p:blipFill>
        <p:spPr bwMode="auto">
          <a:xfrm>
            <a:off x="2320925" y="404813"/>
            <a:ext cx="4495800" cy="2000250"/>
          </a:xfrm>
          <a:prstGeom prst="rect">
            <a:avLst/>
          </a:prstGeom>
          <a:noFill/>
          <a:ln w="9525">
            <a:noFill/>
            <a:miter lim="800000"/>
            <a:headEnd/>
            <a:tailEnd/>
          </a:ln>
        </p:spPr>
      </p:pic>
      <p:pic>
        <p:nvPicPr>
          <p:cNvPr id="5" name="Picture 8" descr="crests_atc"/>
          <p:cNvPicPr>
            <a:picLocks noChangeAspect="1" noChangeArrowheads="1"/>
          </p:cNvPicPr>
          <p:nvPr userDrawn="1"/>
        </p:nvPicPr>
        <p:blipFill>
          <a:blip r:embed="rId3" cstate="print"/>
          <a:srcRect/>
          <a:stretch>
            <a:fillRect/>
          </a:stretch>
        </p:blipFill>
        <p:spPr bwMode="auto">
          <a:xfrm>
            <a:off x="323850" y="5732463"/>
            <a:ext cx="646113" cy="865187"/>
          </a:xfrm>
          <a:prstGeom prst="rect">
            <a:avLst/>
          </a:prstGeom>
          <a:noFill/>
          <a:ln w="9525">
            <a:noFill/>
            <a:miter lim="800000"/>
            <a:headEnd/>
            <a:tailEnd/>
          </a:ln>
        </p:spPr>
      </p:pic>
      <p:pic>
        <p:nvPicPr>
          <p:cNvPr id="6" name="Picture 9" descr="crests_ccf"/>
          <p:cNvPicPr>
            <a:picLocks noChangeAspect="1" noChangeArrowheads="1"/>
          </p:cNvPicPr>
          <p:nvPr userDrawn="1"/>
        </p:nvPicPr>
        <p:blipFill>
          <a:blip r:embed="rId4" cstate="print"/>
          <a:srcRect/>
          <a:stretch>
            <a:fillRect/>
          </a:stretch>
        </p:blipFill>
        <p:spPr bwMode="auto">
          <a:xfrm>
            <a:off x="1258888" y="5859463"/>
            <a:ext cx="665162" cy="665162"/>
          </a:xfrm>
          <a:prstGeom prst="rect">
            <a:avLst/>
          </a:prstGeom>
          <a:noFill/>
          <a:ln w="9525">
            <a:noFill/>
            <a:miter lim="800000"/>
            <a:headEnd/>
            <a:tailEnd/>
          </a:ln>
        </p:spPr>
      </p:pic>
      <p:sp>
        <p:nvSpPr>
          <p:cNvPr id="32770" name="Rectangle 2"/>
          <p:cNvSpPr>
            <a:spLocks noGrp="1" noChangeArrowheads="1"/>
          </p:cNvSpPr>
          <p:nvPr>
            <p:ph type="ctrTitle"/>
          </p:nvPr>
        </p:nvSpPr>
        <p:spPr>
          <a:xfrm>
            <a:off x="685800" y="2535238"/>
            <a:ext cx="7772400" cy="1470025"/>
          </a:xfrm>
        </p:spPr>
        <p:txBody>
          <a:bodyPr/>
          <a:lstStyle>
            <a:lvl1pPr>
              <a:defRPr/>
            </a:lvl1pPr>
          </a:lstStyle>
          <a:p>
            <a:r>
              <a:rPr lang="en-US"/>
              <a:t>Click to edit Master title style</a:t>
            </a:r>
          </a:p>
        </p:txBody>
      </p:sp>
      <p:sp>
        <p:nvSpPr>
          <p:cNvPr id="32771" name="Rectangle 3"/>
          <p:cNvSpPr>
            <a:spLocks noGrp="1" noChangeArrowheads="1"/>
          </p:cNvSpPr>
          <p:nvPr>
            <p:ph type="subTitle" idx="1"/>
          </p:nvPr>
        </p:nvSpPr>
        <p:spPr>
          <a:xfrm>
            <a:off x="1371600" y="4197350"/>
            <a:ext cx="6400800" cy="887413"/>
          </a:xfrm>
        </p:spPr>
        <p:txBody>
          <a:bodyPr/>
          <a:lstStyle>
            <a:lvl1pPr marL="0" indent="0" algn="ctr">
              <a:buFontTx/>
              <a:buNone/>
              <a:defRPr/>
            </a:lvl1pPr>
          </a:lstStyle>
          <a:p>
            <a:r>
              <a:rPr lang="en-US"/>
              <a:t>Click to edit Master subtitle style</a:t>
            </a:r>
          </a:p>
        </p:txBody>
      </p:sp>
      <p:sp>
        <p:nvSpPr>
          <p:cNvPr id="7" name="Rectangle 6"/>
          <p:cNvSpPr>
            <a:spLocks noGrp="1" noChangeArrowheads="1"/>
          </p:cNvSpPr>
          <p:nvPr>
            <p:ph type="sldNum" sz="quarter" idx="10"/>
          </p:nvPr>
        </p:nvSpPr>
        <p:spPr>
          <a:xfrm>
            <a:off x="6553200" y="6245225"/>
            <a:ext cx="2133600" cy="476250"/>
          </a:xfrm>
        </p:spPr>
        <p:txBody>
          <a:bodyPr/>
          <a:lstStyle>
            <a:lvl1pPr>
              <a:defRPr/>
            </a:lvl1pPr>
          </a:lstStyle>
          <a:p>
            <a:pPr>
              <a:defRPr/>
            </a:pPr>
            <a:fld id="{4CC35057-6693-4D0D-BB2E-E8C4321F6B6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24EB10-2132-4C68-8D0A-CA331133BB4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49225"/>
            <a:ext cx="2019300" cy="5911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3400" y="149225"/>
            <a:ext cx="5905500" cy="5911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0C25B67-A5A0-4587-9FFD-89C25495987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7248984-B0E4-4661-AC6A-7D5E21A1E98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1699A24-5340-4D91-8D9E-01476799499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412875"/>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875"/>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08F1DAE-646D-4071-B972-ADBCAE02A70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FE72072-B7B1-41DD-8B17-C2CECCC71DF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6CB4629-39CB-479C-98AF-3FFA2D817F6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057A9D1-C602-4D0F-B53F-3B14DFD7A8C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CC65981-43DE-44DB-9344-21D00E4914B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1853998-D949-4717-8DB4-46CC416CD0B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49225"/>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533400" y="1412875"/>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187325" y="62452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082925"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969125"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00"/>
                </a:solidFill>
                <a:latin typeface="+mn-lt"/>
              </a:defRPr>
            </a:lvl1pPr>
          </a:lstStyle>
          <a:p>
            <a:pPr>
              <a:defRPr/>
            </a:pPr>
            <a:fld id="{CAA35F25-1836-4C98-98C6-CF2D6C3CF86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Arial Black" pitchFamily="34" charset="0"/>
        </a:defRPr>
      </a:lvl2pPr>
      <a:lvl3pPr algn="ctr" rtl="0" eaLnBrk="0" fontAlgn="base" hangingPunct="0">
        <a:spcBef>
          <a:spcPct val="0"/>
        </a:spcBef>
        <a:spcAft>
          <a:spcPct val="0"/>
        </a:spcAft>
        <a:defRPr sz="3600">
          <a:solidFill>
            <a:srgbClr val="FFFF00"/>
          </a:solidFill>
          <a:latin typeface="Arial Black" pitchFamily="34" charset="0"/>
        </a:defRPr>
      </a:lvl3pPr>
      <a:lvl4pPr algn="ctr" rtl="0" eaLnBrk="0" fontAlgn="base" hangingPunct="0">
        <a:spcBef>
          <a:spcPct val="0"/>
        </a:spcBef>
        <a:spcAft>
          <a:spcPct val="0"/>
        </a:spcAft>
        <a:defRPr sz="3600">
          <a:solidFill>
            <a:srgbClr val="FFFF00"/>
          </a:solidFill>
          <a:latin typeface="Arial Black" pitchFamily="34" charset="0"/>
        </a:defRPr>
      </a:lvl4pPr>
      <a:lvl5pPr algn="ctr" rtl="0" eaLnBrk="0" fontAlgn="base" hangingPunct="0">
        <a:spcBef>
          <a:spcPct val="0"/>
        </a:spcBef>
        <a:spcAft>
          <a:spcPct val="0"/>
        </a:spcAft>
        <a:defRPr sz="3600">
          <a:solidFill>
            <a:srgbClr val="FFFF00"/>
          </a:solidFill>
          <a:latin typeface="Arial Black" pitchFamily="34" charset="0"/>
        </a:defRPr>
      </a:lvl5pPr>
      <a:lvl6pPr marL="457200" algn="ctr" rtl="0" fontAlgn="base">
        <a:spcBef>
          <a:spcPct val="0"/>
        </a:spcBef>
        <a:spcAft>
          <a:spcPct val="0"/>
        </a:spcAft>
        <a:defRPr sz="3600">
          <a:solidFill>
            <a:srgbClr val="FFFF00"/>
          </a:solidFill>
          <a:latin typeface="Arial Black" pitchFamily="34" charset="0"/>
        </a:defRPr>
      </a:lvl6pPr>
      <a:lvl7pPr marL="914400" algn="ctr" rtl="0" fontAlgn="base">
        <a:spcBef>
          <a:spcPct val="0"/>
        </a:spcBef>
        <a:spcAft>
          <a:spcPct val="0"/>
        </a:spcAft>
        <a:defRPr sz="3600">
          <a:solidFill>
            <a:srgbClr val="FFFF00"/>
          </a:solidFill>
          <a:latin typeface="Arial Black" pitchFamily="34" charset="0"/>
        </a:defRPr>
      </a:lvl7pPr>
      <a:lvl8pPr marL="1371600" algn="ctr" rtl="0" fontAlgn="base">
        <a:spcBef>
          <a:spcPct val="0"/>
        </a:spcBef>
        <a:spcAft>
          <a:spcPct val="0"/>
        </a:spcAft>
        <a:defRPr sz="3600">
          <a:solidFill>
            <a:srgbClr val="FFFF00"/>
          </a:solidFill>
          <a:latin typeface="Arial Black" pitchFamily="34" charset="0"/>
        </a:defRPr>
      </a:lvl8pPr>
      <a:lvl9pPr marL="1828800" algn="ctr" rtl="0" fontAlgn="base">
        <a:spcBef>
          <a:spcPct val="0"/>
        </a:spcBef>
        <a:spcAft>
          <a:spcPct val="0"/>
        </a:spcAft>
        <a:defRPr sz="3600">
          <a:solidFill>
            <a:srgbClr val="FFFF00"/>
          </a:solidFill>
          <a:latin typeface="Arial Black" pitchFamily="34" charset="0"/>
        </a:defRPr>
      </a:lvl9pPr>
    </p:titleStyle>
    <p:bodyStyle>
      <a:lvl1pPr marL="342900" indent="-342900" algn="l" rtl="0" eaLnBrk="0" fontAlgn="base" hangingPunct="0">
        <a:spcBef>
          <a:spcPct val="20000"/>
        </a:spcBef>
        <a:spcAft>
          <a:spcPct val="0"/>
        </a:spcAft>
        <a:buChar char="•"/>
        <a:defRPr sz="24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000">
          <a:solidFill>
            <a:srgbClr val="FFFF00"/>
          </a:solidFill>
          <a:latin typeface="+mn-lt"/>
        </a:defRPr>
      </a:lvl2pPr>
      <a:lvl3pPr marL="1143000" indent="-228600" algn="l" rtl="0" eaLnBrk="0" fontAlgn="base" hangingPunct="0">
        <a:spcBef>
          <a:spcPct val="20000"/>
        </a:spcBef>
        <a:spcAft>
          <a:spcPct val="0"/>
        </a:spcAft>
        <a:buChar char="•"/>
        <a:defRPr>
          <a:solidFill>
            <a:srgbClr val="FFFF00"/>
          </a:solidFill>
          <a:latin typeface="+mn-lt"/>
        </a:defRPr>
      </a:lvl3pPr>
      <a:lvl4pPr marL="1600200" indent="-228600" algn="l" rtl="0" eaLnBrk="0" fontAlgn="base" hangingPunct="0">
        <a:spcBef>
          <a:spcPct val="20000"/>
        </a:spcBef>
        <a:spcAft>
          <a:spcPct val="0"/>
        </a:spcAft>
        <a:buChar char="–"/>
        <a:defRPr sz="1600">
          <a:solidFill>
            <a:srgbClr val="FFFF00"/>
          </a:solidFill>
          <a:latin typeface="+mn-lt"/>
        </a:defRPr>
      </a:lvl4pPr>
      <a:lvl5pPr marL="2057400" indent="-228600" algn="l" rtl="0" eaLnBrk="0" fontAlgn="base" hangingPunct="0">
        <a:spcBef>
          <a:spcPct val="20000"/>
        </a:spcBef>
        <a:spcAft>
          <a:spcPct val="0"/>
        </a:spcAft>
        <a:buChar char="»"/>
        <a:defRPr sz="1600">
          <a:solidFill>
            <a:srgbClr val="FFFF00"/>
          </a:solidFill>
          <a:latin typeface="+mn-lt"/>
        </a:defRPr>
      </a:lvl5pPr>
      <a:lvl6pPr marL="2514600" indent="-228600" algn="l" rtl="0" fontAlgn="base">
        <a:spcBef>
          <a:spcPct val="20000"/>
        </a:spcBef>
        <a:spcAft>
          <a:spcPct val="0"/>
        </a:spcAft>
        <a:buChar char="»"/>
        <a:defRPr sz="1600">
          <a:solidFill>
            <a:srgbClr val="FFFF00"/>
          </a:solidFill>
          <a:latin typeface="+mn-lt"/>
        </a:defRPr>
      </a:lvl6pPr>
      <a:lvl7pPr marL="2971800" indent="-228600" algn="l" rtl="0" fontAlgn="base">
        <a:spcBef>
          <a:spcPct val="20000"/>
        </a:spcBef>
        <a:spcAft>
          <a:spcPct val="0"/>
        </a:spcAft>
        <a:buChar char="»"/>
        <a:defRPr sz="1600">
          <a:solidFill>
            <a:srgbClr val="FFFF00"/>
          </a:solidFill>
          <a:latin typeface="+mn-lt"/>
        </a:defRPr>
      </a:lvl7pPr>
      <a:lvl8pPr marL="3429000" indent="-228600" algn="l" rtl="0" fontAlgn="base">
        <a:spcBef>
          <a:spcPct val="20000"/>
        </a:spcBef>
        <a:spcAft>
          <a:spcPct val="0"/>
        </a:spcAft>
        <a:buChar char="»"/>
        <a:defRPr sz="1600">
          <a:solidFill>
            <a:srgbClr val="FFFF00"/>
          </a:solidFill>
          <a:latin typeface="+mn-lt"/>
        </a:defRPr>
      </a:lvl8pPr>
      <a:lvl9pPr marL="3886200" indent="-228600" algn="l" rtl="0" fontAlgn="base">
        <a:spcBef>
          <a:spcPct val="20000"/>
        </a:spcBef>
        <a:spcAft>
          <a:spcPct val="0"/>
        </a:spcAft>
        <a:buChar char="»"/>
        <a:defRPr sz="16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file:///G:/Cadets%20New%20ACPS/Airframes/ACP33%20Volume%204%20-%20Airframes/Powerpoint%20Slides/airframe-lesson-intro-revised.pp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fld id="{B7925F39-8E5A-4768-B846-EEF4D22AEA7A}" type="slidenum">
              <a:rPr lang="en-GB"/>
              <a:pPr>
                <a:defRPr/>
              </a:pPr>
              <a:t>1</a:t>
            </a:fld>
            <a:endParaRPr lang="en-GB"/>
          </a:p>
        </p:txBody>
      </p:sp>
      <p:sp>
        <p:nvSpPr>
          <p:cNvPr id="3075" name="Rectangle 2"/>
          <p:cNvSpPr>
            <a:spLocks noGrp="1" noChangeArrowheads="1"/>
          </p:cNvSpPr>
          <p:nvPr>
            <p:ph type="ctrTitle"/>
          </p:nvPr>
        </p:nvSpPr>
        <p:spPr>
          <a:xfrm>
            <a:off x="685800" y="2690813"/>
            <a:ext cx="7772400" cy="1143000"/>
          </a:xfrm>
        </p:spPr>
        <p:txBody>
          <a:bodyPr/>
          <a:lstStyle/>
          <a:p>
            <a:pPr eaLnBrk="1" hangingPunct="1"/>
            <a:r>
              <a:rPr lang="en-GB" smtClean="0"/>
              <a:t>Airframes</a:t>
            </a:r>
          </a:p>
        </p:txBody>
      </p:sp>
      <p:sp>
        <p:nvSpPr>
          <p:cNvPr id="3076" name="Rectangle 3"/>
          <p:cNvSpPr>
            <a:spLocks noGrp="1" noChangeArrowheads="1"/>
          </p:cNvSpPr>
          <p:nvPr>
            <p:ph type="subTitle" idx="1"/>
          </p:nvPr>
        </p:nvSpPr>
        <p:spPr/>
        <p:txBody>
          <a:bodyPr/>
          <a:lstStyle/>
          <a:p>
            <a:pPr eaLnBrk="1" hangingPunct="1"/>
            <a:r>
              <a:rPr lang="en-GB" smtClean="0"/>
              <a:t>Chapter 6: Hydraulics &amp; Pneumatics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930EBF1-E870-46ED-97E6-A8F8565572A8}" type="slidenum">
              <a:rPr lang="en-GB"/>
              <a:pPr>
                <a:defRPr/>
              </a:pPr>
              <a:t>10</a:t>
            </a:fld>
            <a:endParaRPr lang="en-GB"/>
          </a:p>
        </p:txBody>
      </p:sp>
      <p:sp>
        <p:nvSpPr>
          <p:cNvPr id="12291" name="Rectangle 2"/>
          <p:cNvSpPr>
            <a:spLocks noGrp="1" noChangeArrowheads="1"/>
          </p:cNvSpPr>
          <p:nvPr>
            <p:ph type="title"/>
          </p:nvPr>
        </p:nvSpPr>
        <p:spPr/>
        <p:txBody>
          <a:bodyPr/>
          <a:lstStyle/>
          <a:p>
            <a:pPr eaLnBrk="1" hangingPunct="1"/>
            <a:r>
              <a:rPr lang="en-GB" smtClean="0"/>
              <a:t>Advantages of Hydraulics</a:t>
            </a:r>
          </a:p>
        </p:txBody>
      </p:sp>
      <p:sp>
        <p:nvSpPr>
          <p:cNvPr id="41987" name="Rectangle 3"/>
          <p:cNvSpPr>
            <a:spLocks noGrp="1" noChangeArrowheads="1"/>
          </p:cNvSpPr>
          <p:nvPr>
            <p:ph type="body" idx="1"/>
          </p:nvPr>
        </p:nvSpPr>
        <p:spPr>
          <a:xfrm>
            <a:off x="533400" y="1412875"/>
            <a:ext cx="8077200" cy="5216525"/>
          </a:xfrm>
        </p:spPr>
        <p:txBody>
          <a:bodyPr/>
          <a:lstStyle/>
          <a:p>
            <a:pPr marL="0" indent="0" algn="just" eaLnBrk="1" hangingPunct="1">
              <a:buFontTx/>
              <a:buNone/>
            </a:pPr>
            <a:r>
              <a:rPr lang="en-GB" smtClean="0"/>
              <a:t>There are many advantages to utilising hydraulic systems within airframe design.</a:t>
            </a:r>
          </a:p>
          <a:p>
            <a:pPr marL="857250" lvl="1" algn="just" eaLnBrk="1" hangingPunct="1"/>
            <a:endParaRPr lang="en-GB" sz="1000" smtClean="0"/>
          </a:p>
          <a:p>
            <a:pPr marL="857250" lvl="1" algn="just" eaLnBrk="1" hangingPunct="1"/>
            <a:r>
              <a:rPr lang="en-GB" smtClean="0"/>
              <a:t>The system is often lighter in weight than a mechanical system and have a low installation space requirement – hence ideal for being buried within the airframe.</a:t>
            </a:r>
          </a:p>
          <a:p>
            <a:pPr marL="857250" lvl="1" algn="just" eaLnBrk="1" hangingPunct="1"/>
            <a:endParaRPr lang="en-GB" sz="1000" smtClean="0"/>
          </a:p>
          <a:p>
            <a:pPr marL="857250" lvl="1" algn="just" eaLnBrk="1" hangingPunct="1"/>
            <a:r>
              <a:rPr lang="en-GB" smtClean="0"/>
              <a:t>Hydraulic systems can develop almost unlimited </a:t>
            </a:r>
            <a:r>
              <a:rPr lang="en-GB" i="1" smtClean="0"/>
              <a:t>force </a:t>
            </a:r>
            <a:r>
              <a:rPr lang="en-GB" smtClean="0"/>
              <a:t>or </a:t>
            </a:r>
            <a:r>
              <a:rPr lang="en-GB" i="1" smtClean="0"/>
              <a:t>torque</a:t>
            </a:r>
          </a:p>
          <a:p>
            <a:pPr marL="857250" lvl="1" algn="just" eaLnBrk="1" hangingPunct="1"/>
            <a:endParaRPr lang="en-GB" sz="1000" smtClean="0"/>
          </a:p>
          <a:p>
            <a:pPr marL="857250" lvl="1" algn="just" eaLnBrk="1" hangingPunct="1"/>
            <a:r>
              <a:rPr lang="en-GB" smtClean="0"/>
              <a:t>They are generally reliable: They either work or they do not work!</a:t>
            </a:r>
          </a:p>
          <a:p>
            <a:pPr marL="857250" lvl="1" algn="just" eaLnBrk="1" hangingPunct="1"/>
            <a:endParaRPr lang="en-GB" sz="1200" smtClean="0"/>
          </a:p>
          <a:p>
            <a:pPr marL="857250" lvl="1" algn="just" eaLnBrk="1" hangingPunct="1"/>
            <a:r>
              <a:rPr lang="en-GB" smtClean="0"/>
              <a:t>They are easy to maintain and are considered repair-friendly.</a:t>
            </a:r>
          </a:p>
          <a:p>
            <a:pPr marL="857250" lvl="1" algn="just" eaLnBrk="1" hangingPunct="1"/>
            <a:endParaRPr lang="en-GB" sz="1000" smtClean="0"/>
          </a:p>
          <a:p>
            <a:pPr marL="857250" lvl="1" algn="just" eaLnBrk="1" hangingPunct="1"/>
            <a:r>
              <a:rPr lang="en-GB" smtClean="0"/>
              <a:t>They are smooth and responsive to operator inputs i.e. little or no delay (or </a:t>
            </a:r>
            <a:r>
              <a:rPr lang="en-GB" i="1" smtClean="0"/>
              <a:t>lag)</a:t>
            </a:r>
            <a:r>
              <a:rPr lang="en-GB"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36153B8A-09B3-4F74-A584-938DF698913C}" type="slidenum">
              <a:rPr lang="en-GB"/>
              <a:pPr>
                <a:defRPr/>
              </a:pPr>
              <a:t>11</a:t>
            </a:fld>
            <a:endParaRPr lang="en-GB"/>
          </a:p>
        </p:txBody>
      </p:sp>
      <p:sp>
        <p:nvSpPr>
          <p:cNvPr id="13315" name="Rectangle 2"/>
          <p:cNvSpPr>
            <a:spLocks noGrp="1" noChangeArrowheads="1"/>
          </p:cNvSpPr>
          <p:nvPr>
            <p:ph type="title"/>
          </p:nvPr>
        </p:nvSpPr>
        <p:spPr/>
        <p:txBody>
          <a:bodyPr/>
          <a:lstStyle/>
          <a:p>
            <a:pPr eaLnBrk="1" hangingPunct="1"/>
            <a:r>
              <a:rPr lang="en-GB" smtClean="0"/>
              <a:t>Airframe Hydraulics</a:t>
            </a:r>
          </a:p>
        </p:txBody>
      </p:sp>
      <p:sp>
        <p:nvSpPr>
          <p:cNvPr id="43011" name="Rectangle 3"/>
          <p:cNvSpPr>
            <a:spLocks noGrp="1" noChangeArrowheads="1"/>
          </p:cNvSpPr>
          <p:nvPr>
            <p:ph type="body" idx="1"/>
          </p:nvPr>
        </p:nvSpPr>
        <p:spPr/>
        <p:txBody>
          <a:bodyPr/>
          <a:lstStyle/>
          <a:p>
            <a:pPr marL="0" indent="0" algn="just" eaLnBrk="1" hangingPunct="1">
              <a:buFontTx/>
              <a:buNone/>
            </a:pPr>
            <a:r>
              <a:rPr lang="en-GB" smtClean="0"/>
              <a:t>Which parts of the airframe do you think are powered by or use a hydraulic system?</a:t>
            </a:r>
          </a:p>
        </p:txBody>
      </p:sp>
      <p:pic>
        <p:nvPicPr>
          <p:cNvPr id="43013" name="Picture 5"/>
          <p:cNvPicPr>
            <a:picLocks noChangeAspect="1" noChangeArrowheads="1"/>
          </p:cNvPicPr>
          <p:nvPr/>
        </p:nvPicPr>
        <p:blipFill>
          <a:blip r:embed="rId3" cstate="print"/>
          <a:srcRect/>
          <a:stretch>
            <a:fillRect/>
          </a:stretch>
        </p:blipFill>
        <p:spPr bwMode="auto">
          <a:xfrm>
            <a:off x="3124200" y="3276600"/>
            <a:ext cx="3124200" cy="2092325"/>
          </a:xfrm>
          <a:prstGeom prst="rect">
            <a:avLst/>
          </a:prstGeom>
          <a:noFill/>
          <a:ln w="9525">
            <a:solidFill>
              <a:srgbClr val="FFFF00"/>
            </a:solidFill>
            <a:miter lim="800000"/>
            <a:headEnd/>
            <a:tailEnd/>
          </a:ln>
        </p:spPr>
      </p:pic>
      <p:sp>
        <p:nvSpPr>
          <p:cNvPr id="43014" name="Rectangle 6"/>
          <p:cNvSpPr>
            <a:spLocks noChangeArrowheads="1"/>
          </p:cNvSpPr>
          <p:nvPr/>
        </p:nvSpPr>
        <p:spPr bwMode="auto">
          <a:xfrm rot="-964329">
            <a:off x="609600" y="2632075"/>
            <a:ext cx="3962400" cy="1025525"/>
          </a:xfrm>
          <a:prstGeom prst="rect">
            <a:avLst/>
          </a:prstGeom>
          <a:noFill/>
          <a:ln w="9525">
            <a:noFill/>
            <a:miter lim="800000"/>
            <a:headEnd/>
            <a:tailEnd/>
          </a:ln>
        </p:spPr>
        <p:txBody>
          <a:bodyPr/>
          <a:lstStyle/>
          <a:p>
            <a:pPr algn="ctr">
              <a:spcBef>
                <a:spcPct val="20000"/>
              </a:spcBef>
            </a:pPr>
            <a:r>
              <a:rPr lang="en-GB">
                <a:solidFill>
                  <a:srgbClr val="FFFF00"/>
                </a:solidFill>
                <a:latin typeface="Arial" charset="0"/>
              </a:rPr>
              <a:t>Undercarriage Retraction (and Extension)</a:t>
            </a:r>
          </a:p>
        </p:txBody>
      </p:sp>
      <p:sp>
        <p:nvSpPr>
          <p:cNvPr id="43015" name="Rectangle 7"/>
          <p:cNvSpPr>
            <a:spLocks noChangeArrowheads="1"/>
          </p:cNvSpPr>
          <p:nvPr/>
        </p:nvSpPr>
        <p:spPr bwMode="auto">
          <a:xfrm rot="1044384">
            <a:off x="4876800" y="2743200"/>
            <a:ext cx="3962400" cy="533400"/>
          </a:xfrm>
          <a:prstGeom prst="rect">
            <a:avLst/>
          </a:prstGeom>
          <a:noFill/>
          <a:ln w="9525">
            <a:noFill/>
            <a:miter lim="800000"/>
            <a:headEnd/>
            <a:tailEnd/>
          </a:ln>
        </p:spPr>
        <p:txBody>
          <a:bodyPr/>
          <a:lstStyle/>
          <a:p>
            <a:pPr algn="ctr">
              <a:spcBef>
                <a:spcPct val="20000"/>
              </a:spcBef>
            </a:pPr>
            <a:r>
              <a:rPr lang="en-GB">
                <a:solidFill>
                  <a:srgbClr val="FFFF00"/>
                </a:solidFill>
                <a:latin typeface="Arial" charset="0"/>
              </a:rPr>
              <a:t>Primary Flight Controls</a:t>
            </a:r>
          </a:p>
        </p:txBody>
      </p:sp>
      <p:sp>
        <p:nvSpPr>
          <p:cNvPr id="43016" name="Rectangle 8"/>
          <p:cNvSpPr>
            <a:spLocks noChangeArrowheads="1"/>
          </p:cNvSpPr>
          <p:nvPr/>
        </p:nvSpPr>
        <p:spPr bwMode="auto">
          <a:xfrm rot="-296939">
            <a:off x="6248400" y="3810000"/>
            <a:ext cx="2581275" cy="533400"/>
          </a:xfrm>
          <a:prstGeom prst="rect">
            <a:avLst/>
          </a:prstGeom>
          <a:noFill/>
          <a:ln w="9525">
            <a:noFill/>
            <a:miter lim="800000"/>
            <a:headEnd/>
            <a:tailEnd/>
          </a:ln>
        </p:spPr>
        <p:txBody>
          <a:bodyPr/>
          <a:lstStyle/>
          <a:p>
            <a:pPr algn="ctr">
              <a:spcBef>
                <a:spcPct val="20000"/>
              </a:spcBef>
            </a:pPr>
            <a:r>
              <a:rPr lang="en-GB">
                <a:solidFill>
                  <a:srgbClr val="FFFF00"/>
                </a:solidFill>
                <a:latin typeface="Arial" charset="0"/>
              </a:rPr>
              <a:t>Wing Variable Geometry </a:t>
            </a:r>
          </a:p>
        </p:txBody>
      </p:sp>
      <p:sp>
        <p:nvSpPr>
          <p:cNvPr id="43017" name="Rectangle 9"/>
          <p:cNvSpPr>
            <a:spLocks noChangeArrowheads="1"/>
          </p:cNvSpPr>
          <p:nvPr/>
        </p:nvSpPr>
        <p:spPr bwMode="auto">
          <a:xfrm rot="108655">
            <a:off x="1219200" y="4114800"/>
            <a:ext cx="1524000" cy="1025525"/>
          </a:xfrm>
          <a:prstGeom prst="rect">
            <a:avLst/>
          </a:prstGeom>
          <a:noFill/>
          <a:ln w="9525">
            <a:noFill/>
            <a:miter lim="800000"/>
            <a:headEnd/>
            <a:tailEnd/>
          </a:ln>
        </p:spPr>
        <p:txBody>
          <a:bodyPr/>
          <a:lstStyle/>
          <a:p>
            <a:pPr algn="ctr">
              <a:spcBef>
                <a:spcPct val="20000"/>
              </a:spcBef>
            </a:pPr>
            <a:r>
              <a:rPr lang="en-GB">
                <a:solidFill>
                  <a:srgbClr val="FFFF00"/>
                </a:solidFill>
                <a:latin typeface="Arial" charset="0"/>
              </a:rPr>
              <a:t>Flaps </a:t>
            </a:r>
          </a:p>
        </p:txBody>
      </p:sp>
      <p:sp>
        <p:nvSpPr>
          <p:cNvPr id="43018" name="Rectangle 10"/>
          <p:cNvSpPr>
            <a:spLocks noChangeArrowheads="1"/>
          </p:cNvSpPr>
          <p:nvPr/>
        </p:nvSpPr>
        <p:spPr bwMode="auto">
          <a:xfrm rot="-964329">
            <a:off x="6477000" y="5029200"/>
            <a:ext cx="1973263" cy="533400"/>
          </a:xfrm>
          <a:prstGeom prst="rect">
            <a:avLst/>
          </a:prstGeom>
          <a:noFill/>
          <a:ln w="9525">
            <a:noFill/>
            <a:miter lim="800000"/>
            <a:headEnd/>
            <a:tailEnd/>
          </a:ln>
        </p:spPr>
        <p:txBody>
          <a:bodyPr/>
          <a:lstStyle/>
          <a:p>
            <a:pPr algn="ctr">
              <a:spcBef>
                <a:spcPct val="20000"/>
              </a:spcBef>
            </a:pPr>
            <a:r>
              <a:rPr lang="en-GB">
                <a:solidFill>
                  <a:srgbClr val="FFFF00"/>
                </a:solidFill>
                <a:latin typeface="Arial" charset="0"/>
              </a:rPr>
              <a:t>Spoilers</a:t>
            </a:r>
          </a:p>
        </p:txBody>
      </p:sp>
      <p:sp>
        <p:nvSpPr>
          <p:cNvPr id="43019" name="Rectangle 11"/>
          <p:cNvSpPr>
            <a:spLocks noChangeArrowheads="1"/>
          </p:cNvSpPr>
          <p:nvPr/>
        </p:nvSpPr>
        <p:spPr bwMode="auto">
          <a:xfrm rot="622486">
            <a:off x="533400" y="4876800"/>
            <a:ext cx="2362200" cy="609600"/>
          </a:xfrm>
          <a:prstGeom prst="rect">
            <a:avLst/>
          </a:prstGeom>
          <a:noFill/>
          <a:ln w="9525">
            <a:noFill/>
            <a:miter lim="800000"/>
            <a:headEnd/>
            <a:tailEnd/>
          </a:ln>
        </p:spPr>
        <p:txBody>
          <a:bodyPr/>
          <a:lstStyle/>
          <a:p>
            <a:pPr algn="ctr">
              <a:spcBef>
                <a:spcPct val="20000"/>
              </a:spcBef>
            </a:pPr>
            <a:r>
              <a:rPr lang="en-GB">
                <a:solidFill>
                  <a:srgbClr val="FFFF00"/>
                </a:solidFill>
                <a:latin typeface="Arial" charset="0"/>
              </a:rPr>
              <a:t>Braking System</a:t>
            </a:r>
          </a:p>
        </p:txBody>
      </p:sp>
      <p:sp>
        <p:nvSpPr>
          <p:cNvPr id="43020" name="Rectangle 12"/>
          <p:cNvSpPr>
            <a:spLocks noChangeArrowheads="1"/>
          </p:cNvSpPr>
          <p:nvPr/>
        </p:nvSpPr>
        <p:spPr bwMode="auto">
          <a:xfrm rot="-460377">
            <a:off x="1219200" y="5715000"/>
            <a:ext cx="3276600" cy="609600"/>
          </a:xfrm>
          <a:prstGeom prst="rect">
            <a:avLst/>
          </a:prstGeom>
          <a:noFill/>
          <a:ln w="9525">
            <a:noFill/>
            <a:miter lim="800000"/>
            <a:headEnd/>
            <a:tailEnd/>
          </a:ln>
        </p:spPr>
        <p:txBody>
          <a:bodyPr/>
          <a:lstStyle/>
          <a:p>
            <a:pPr algn="ctr">
              <a:spcBef>
                <a:spcPct val="20000"/>
              </a:spcBef>
            </a:pPr>
            <a:r>
              <a:rPr lang="en-GB">
                <a:solidFill>
                  <a:srgbClr val="FFFF00"/>
                </a:solidFill>
                <a:latin typeface="Arial" charset="0"/>
              </a:rPr>
              <a:t>Access Hatches</a:t>
            </a:r>
          </a:p>
        </p:txBody>
      </p:sp>
      <p:sp>
        <p:nvSpPr>
          <p:cNvPr id="43021" name="Rectangle 13"/>
          <p:cNvSpPr>
            <a:spLocks noChangeArrowheads="1"/>
          </p:cNvSpPr>
          <p:nvPr/>
        </p:nvSpPr>
        <p:spPr bwMode="auto">
          <a:xfrm rot="316530">
            <a:off x="5105400" y="5791200"/>
            <a:ext cx="2725738" cy="609600"/>
          </a:xfrm>
          <a:prstGeom prst="rect">
            <a:avLst/>
          </a:prstGeom>
          <a:noFill/>
          <a:ln w="9525">
            <a:noFill/>
            <a:miter lim="800000"/>
            <a:headEnd/>
            <a:tailEnd/>
          </a:ln>
        </p:spPr>
        <p:txBody>
          <a:bodyPr/>
          <a:lstStyle/>
          <a:p>
            <a:pPr algn="ctr">
              <a:spcBef>
                <a:spcPct val="20000"/>
              </a:spcBef>
            </a:pPr>
            <a:r>
              <a:rPr lang="en-GB">
                <a:solidFill>
                  <a:srgbClr val="FFFF00"/>
                </a:solidFill>
                <a:latin typeface="Arial" charset="0"/>
              </a:rPr>
              <a:t>Shock Absorption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0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0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4" grpId="0"/>
      <p:bldP spid="43015" grpId="0"/>
      <p:bldP spid="43016" grpId="0"/>
      <p:bldP spid="43017" grpId="0"/>
      <p:bldP spid="43018" grpId="0"/>
      <p:bldP spid="43019" grpId="0"/>
      <p:bldP spid="43020" grpId="0"/>
      <p:bldP spid="430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C4DEA6E-215D-448E-8799-7CFCCDFBE034}" type="slidenum">
              <a:rPr lang="en-GB"/>
              <a:pPr>
                <a:defRPr/>
              </a:pPr>
              <a:t>12</a:t>
            </a:fld>
            <a:endParaRPr lang="en-GB"/>
          </a:p>
        </p:txBody>
      </p:sp>
      <p:sp>
        <p:nvSpPr>
          <p:cNvPr id="14339" name="Rectangle 2"/>
          <p:cNvSpPr>
            <a:spLocks noGrp="1" noChangeArrowheads="1"/>
          </p:cNvSpPr>
          <p:nvPr>
            <p:ph type="title"/>
          </p:nvPr>
        </p:nvSpPr>
        <p:spPr/>
        <p:txBody>
          <a:bodyPr/>
          <a:lstStyle/>
          <a:p>
            <a:pPr eaLnBrk="1" hangingPunct="1"/>
            <a:r>
              <a:rPr lang="en-GB" smtClean="0"/>
              <a:t>Typical Hydraulic System</a:t>
            </a:r>
          </a:p>
        </p:txBody>
      </p:sp>
      <p:sp>
        <p:nvSpPr>
          <p:cNvPr id="44035" name="Rectangle 3"/>
          <p:cNvSpPr>
            <a:spLocks noGrp="1" noChangeArrowheads="1"/>
          </p:cNvSpPr>
          <p:nvPr>
            <p:ph type="body" idx="1"/>
          </p:nvPr>
        </p:nvSpPr>
        <p:spPr>
          <a:xfrm>
            <a:off x="533400" y="1412875"/>
            <a:ext cx="8077200" cy="5140325"/>
          </a:xfrm>
        </p:spPr>
        <p:txBody>
          <a:bodyPr/>
          <a:lstStyle/>
          <a:p>
            <a:pPr marL="0" indent="0" algn="just" eaLnBrk="1" hangingPunct="1">
              <a:lnSpc>
                <a:spcPct val="90000"/>
              </a:lnSpc>
              <a:buFontTx/>
              <a:buNone/>
            </a:pPr>
            <a:r>
              <a:rPr lang="en-GB" smtClean="0"/>
              <a:t>Although the layout and complexity of a </a:t>
            </a:r>
            <a:r>
              <a:rPr lang="en-GB" i="1" smtClean="0"/>
              <a:t>hydraulic system </a:t>
            </a:r>
            <a:r>
              <a:rPr lang="en-GB" smtClean="0"/>
              <a:t>will vary based on it’s primary function, the principles and components of the system will be the same.</a:t>
            </a:r>
          </a:p>
          <a:p>
            <a:pPr marL="0" indent="0" algn="just" eaLnBrk="1" hangingPunct="1">
              <a:lnSpc>
                <a:spcPct val="90000"/>
              </a:lnSpc>
              <a:buFontTx/>
              <a:buNone/>
            </a:pPr>
            <a:endParaRPr lang="en-GB" sz="1000" smtClean="0"/>
          </a:p>
          <a:p>
            <a:pPr marL="0" indent="0" algn="just" eaLnBrk="1" hangingPunct="1">
              <a:lnSpc>
                <a:spcPct val="90000"/>
              </a:lnSpc>
              <a:buFontTx/>
              <a:buNone/>
            </a:pPr>
            <a:r>
              <a:rPr lang="en-GB" smtClean="0"/>
              <a:t>Typically, a hydraulic system will consist of;</a:t>
            </a:r>
          </a:p>
          <a:p>
            <a:pPr marL="0" indent="0" algn="just" eaLnBrk="1" hangingPunct="1">
              <a:lnSpc>
                <a:spcPct val="90000"/>
              </a:lnSpc>
              <a:buFontTx/>
              <a:buNone/>
            </a:pPr>
            <a:endParaRPr lang="en-GB" sz="1000" smtClean="0"/>
          </a:p>
          <a:p>
            <a:pPr marL="769938" lvl="1" algn="just" eaLnBrk="1" hangingPunct="1">
              <a:lnSpc>
                <a:spcPct val="90000"/>
              </a:lnSpc>
            </a:pPr>
            <a:r>
              <a:rPr lang="en-GB" i="1" smtClean="0"/>
              <a:t>The Hydraulic Fluid</a:t>
            </a:r>
          </a:p>
          <a:p>
            <a:pPr marL="769938" lvl="1" algn="just" eaLnBrk="1" hangingPunct="1">
              <a:lnSpc>
                <a:spcPct val="90000"/>
              </a:lnSpc>
            </a:pPr>
            <a:endParaRPr lang="en-GB" sz="1200" i="1" smtClean="0"/>
          </a:p>
          <a:p>
            <a:pPr marL="769938" lvl="1" algn="just" eaLnBrk="1" hangingPunct="1">
              <a:lnSpc>
                <a:spcPct val="90000"/>
              </a:lnSpc>
            </a:pPr>
            <a:r>
              <a:rPr lang="en-GB" i="1" smtClean="0"/>
              <a:t>A Reservoir</a:t>
            </a:r>
          </a:p>
          <a:p>
            <a:pPr marL="769938" lvl="1" algn="just" eaLnBrk="1" hangingPunct="1">
              <a:lnSpc>
                <a:spcPct val="90000"/>
              </a:lnSpc>
            </a:pPr>
            <a:endParaRPr lang="en-GB" sz="1200" i="1" smtClean="0"/>
          </a:p>
          <a:p>
            <a:pPr marL="769938" lvl="1" algn="just" eaLnBrk="1" hangingPunct="1">
              <a:lnSpc>
                <a:spcPct val="90000"/>
              </a:lnSpc>
            </a:pPr>
            <a:r>
              <a:rPr lang="en-GB" i="1" smtClean="0"/>
              <a:t>A Hydraulic Pump</a:t>
            </a:r>
          </a:p>
          <a:p>
            <a:pPr marL="769938" lvl="1" algn="just" eaLnBrk="1" hangingPunct="1">
              <a:lnSpc>
                <a:spcPct val="90000"/>
              </a:lnSpc>
            </a:pPr>
            <a:endParaRPr lang="en-GB" sz="1000" i="1" smtClean="0"/>
          </a:p>
          <a:p>
            <a:pPr marL="769938" lvl="1" algn="just" eaLnBrk="1" hangingPunct="1">
              <a:lnSpc>
                <a:spcPct val="90000"/>
              </a:lnSpc>
            </a:pPr>
            <a:r>
              <a:rPr lang="en-GB" i="1" smtClean="0"/>
              <a:t>Hydraulic Fluid Lines</a:t>
            </a:r>
          </a:p>
          <a:p>
            <a:pPr marL="769938" lvl="1" algn="just" eaLnBrk="1" hangingPunct="1">
              <a:lnSpc>
                <a:spcPct val="90000"/>
              </a:lnSpc>
            </a:pPr>
            <a:endParaRPr lang="en-GB" sz="1000" i="1" smtClean="0"/>
          </a:p>
          <a:p>
            <a:pPr marL="769938" lvl="1" algn="just" eaLnBrk="1" hangingPunct="1">
              <a:lnSpc>
                <a:spcPct val="90000"/>
              </a:lnSpc>
            </a:pPr>
            <a:r>
              <a:rPr lang="en-GB" i="1" smtClean="0"/>
              <a:t>A number of Hydraulic Valves</a:t>
            </a:r>
          </a:p>
          <a:p>
            <a:pPr marL="769938" lvl="1" algn="just" eaLnBrk="1" hangingPunct="1">
              <a:lnSpc>
                <a:spcPct val="90000"/>
              </a:lnSpc>
            </a:pPr>
            <a:endParaRPr lang="en-GB" sz="1000" i="1" smtClean="0"/>
          </a:p>
          <a:p>
            <a:pPr marL="769938" lvl="1" algn="just" eaLnBrk="1" hangingPunct="1">
              <a:lnSpc>
                <a:spcPct val="90000"/>
              </a:lnSpc>
            </a:pPr>
            <a:r>
              <a:rPr lang="en-GB" i="1" smtClean="0"/>
              <a:t>A number of Hydraulic Actuators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3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03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03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a:spLocks noGrp="1"/>
          </p:cNvSpPr>
          <p:nvPr>
            <p:ph type="sldNum" sz="quarter" idx="12"/>
          </p:nvPr>
        </p:nvSpPr>
        <p:spPr/>
        <p:txBody>
          <a:bodyPr/>
          <a:lstStyle/>
          <a:p>
            <a:pPr>
              <a:defRPr/>
            </a:pPr>
            <a:fld id="{5EB65937-3655-4C7A-B7E2-91F559B88E75}" type="slidenum">
              <a:rPr lang="en-GB"/>
              <a:pPr>
                <a:defRPr/>
              </a:pPr>
              <a:t>13</a:t>
            </a:fld>
            <a:endParaRPr lang="en-GB"/>
          </a:p>
        </p:txBody>
      </p:sp>
      <p:sp>
        <p:nvSpPr>
          <p:cNvPr id="15363" name="Rectangle 2"/>
          <p:cNvSpPr>
            <a:spLocks noGrp="1" noChangeArrowheads="1"/>
          </p:cNvSpPr>
          <p:nvPr>
            <p:ph type="title"/>
          </p:nvPr>
        </p:nvSpPr>
        <p:spPr/>
        <p:txBody>
          <a:bodyPr/>
          <a:lstStyle/>
          <a:p>
            <a:pPr eaLnBrk="1" hangingPunct="1"/>
            <a:r>
              <a:rPr lang="en-GB" smtClean="0"/>
              <a:t>Typical Layout</a:t>
            </a:r>
          </a:p>
        </p:txBody>
      </p:sp>
      <p:sp>
        <p:nvSpPr>
          <p:cNvPr id="45059" name="Rectangle 3"/>
          <p:cNvSpPr>
            <a:spLocks noGrp="1" noChangeArrowheads="1"/>
          </p:cNvSpPr>
          <p:nvPr>
            <p:ph type="body" idx="1"/>
          </p:nvPr>
        </p:nvSpPr>
        <p:spPr>
          <a:xfrm>
            <a:off x="533400" y="1412875"/>
            <a:ext cx="8077200" cy="873125"/>
          </a:xfrm>
        </p:spPr>
        <p:txBody>
          <a:bodyPr/>
          <a:lstStyle/>
          <a:p>
            <a:pPr marL="0" indent="0" algn="just" eaLnBrk="1" hangingPunct="1">
              <a:buFontTx/>
              <a:buNone/>
            </a:pPr>
            <a:r>
              <a:rPr lang="en-GB" smtClean="0"/>
              <a:t>The diagram below shows a typical layout of components in a </a:t>
            </a:r>
            <a:r>
              <a:rPr lang="en-GB" i="1" smtClean="0"/>
              <a:t>Hydraulic System</a:t>
            </a:r>
            <a:r>
              <a:rPr lang="en-GB" smtClean="0"/>
              <a:t>.</a:t>
            </a:r>
          </a:p>
        </p:txBody>
      </p:sp>
      <p:sp>
        <p:nvSpPr>
          <p:cNvPr id="45063" name="AutoShape 7"/>
          <p:cNvSpPr>
            <a:spLocks noChangeArrowheads="1"/>
          </p:cNvSpPr>
          <p:nvPr/>
        </p:nvSpPr>
        <p:spPr bwMode="auto">
          <a:xfrm>
            <a:off x="2906713" y="4614863"/>
            <a:ext cx="838200" cy="1295400"/>
          </a:xfrm>
          <a:prstGeom prst="can">
            <a:avLst>
              <a:gd name="adj" fmla="val 20606"/>
            </a:avLst>
          </a:prstGeom>
          <a:gradFill rotWithShape="0">
            <a:gsLst>
              <a:gs pos="0">
                <a:srgbClr val="5C5C00"/>
              </a:gs>
              <a:gs pos="50000">
                <a:srgbClr val="FFFF00"/>
              </a:gs>
              <a:gs pos="100000">
                <a:srgbClr val="5C5C00"/>
              </a:gs>
            </a:gsLst>
            <a:lin ang="0" scaled="1"/>
          </a:gradFill>
          <a:ln w="9525">
            <a:solidFill>
              <a:schemeClr val="tx1"/>
            </a:solidFill>
            <a:round/>
            <a:headEnd/>
            <a:tailEnd/>
          </a:ln>
        </p:spPr>
        <p:txBody>
          <a:bodyPr wrap="none" anchor="ctr"/>
          <a:lstStyle/>
          <a:p>
            <a:endParaRPr lang="en-US"/>
          </a:p>
        </p:txBody>
      </p:sp>
      <p:grpSp>
        <p:nvGrpSpPr>
          <p:cNvPr id="2" name="Group 6"/>
          <p:cNvGrpSpPr>
            <a:grpSpLocks/>
          </p:cNvGrpSpPr>
          <p:nvPr/>
        </p:nvGrpSpPr>
        <p:grpSpPr bwMode="auto">
          <a:xfrm>
            <a:off x="2101850" y="2781300"/>
            <a:ext cx="1714500" cy="1104900"/>
            <a:chOff x="960" y="1920"/>
            <a:chExt cx="1080" cy="696"/>
          </a:xfrm>
        </p:grpSpPr>
        <p:sp>
          <p:nvSpPr>
            <p:cNvPr id="15398" name="AutoShape 5"/>
            <p:cNvSpPr>
              <a:spLocks noChangeArrowheads="1"/>
            </p:cNvSpPr>
            <p:nvPr/>
          </p:nvSpPr>
          <p:spPr bwMode="auto">
            <a:xfrm rot="5400000">
              <a:off x="1176" y="1752"/>
              <a:ext cx="648" cy="1080"/>
            </a:xfrm>
            <a:prstGeom prst="can">
              <a:avLst>
                <a:gd name="adj" fmla="val 27315"/>
              </a:avLst>
            </a:prstGeom>
            <a:gradFill rotWithShape="0">
              <a:gsLst>
                <a:gs pos="0">
                  <a:srgbClr val="FFFF00"/>
                </a:gs>
                <a:gs pos="100000">
                  <a:srgbClr val="434300"/>
                </a:gs>
              </a:gsLst>
              <a:lin ang="5400000" scaled="1"/>
            </a:gradFill>
            <a:ln w="9525">
              <a:solidFill>
                <a:schemeClr val="tx1"/>
              </a:solidFill>
              <a:round/>
              <a:headEnd/>
              <a:tailEnd/>
            </a:ln>
          </p:spPr>
          <p:txBody>
            <a:bodyPr wrap="none" anchor="ctr"/>
            <a:lstStyle/>
            <a:p>
              <a:endParaRPr lang="en-US"/>
            </a:p>
          </p:txBody>
        </p:sp>
        <p:sp>
          <p:nvSpPr>
            <p:cNvPr id="15399" name="AutoShape 4"/>
            <p:cNvSpPr>
              <a:spLocks noChangeArrowheads="1"/>
            </p:cNvSpPr>
            <p:nvPr/>
          </p:nvSpPr>
          <p:spPr bwMode="auto">
            <a:xfrm>
              <a:off x="1488" y="1920"/>
              <a:ext cx="240" cy="96"/>
            </a:xfrm>
            <a:prstGeom prst="can">
              <a:avLst>
                <a:gd name="adj" fmla="val 40417"/>
              </a:avLst>
            </a:prstGeom>
            <a:gradFill rotWithShape="0">
              <a:gsLst>
                <a:gs pos="0">
                  <a:srgbClr val="FFFF00"/>
                </a:gs>
                <a:gs pos="100000">
                  <a:srgbClr val="434300"/>
                </a:gs>
              </a:gsLst>
              <a:lin ang="5400000" scaled="1"/>
            </a:gradFill>
            <a:ln w="9525">
              <a:solidFill>
                <a:schemeClr val="tx1"/>
              </a:solidFill>
              <a:round/>
              <a:headEnd/>
              <a:tailEnd/>
            </a:ln>
          </p:spPr>
          <p:txBody>
            <a:bodyPr wrap="none" anchor="ctr"/>
            <a:lstStyle/>
            <a:p>
              <a:endParaRPr lang="en-US"/>
            </a:p>
          </p:txBody>
        </p:sp>
      </p:grpSp>
      <p:sp>
        <p:nvSpPr>
          <p:cNvPr id="45066" name="AutoShape 10"/>
          <p:cNvSpPr>
            <a:spLocks noChangeArrowheads="1"/>
          </p:cNvSpPr>
          <p:nvPr/>
        </p:nvSpPr>
        <p:spPr bwMode="auto">
          <a:xfrm>
            <a:off x="1187450" y="5105400"/>
            <a:ext cx="1676400" cy="609600"/>
          </a:xfrm>
          <a:prstGeom prst="homePlate">
            <a:avLst>
              <a:gd name="adj" fmla="val 68750"/>
            </a:avLst>
          </a:prstGeom>
          <a:solidFill>
            <a:srgbClr val="00FF00"/>
          </a:solidFill>
          <a:ln w="9525">
            <a:solidFill>
              <a:schemeClr val="tx1"/>
            </a:solidFill>
            <a:miter lim="800000"/>
            <a:headEnd/>
            <a:tailEnd/>
          </a:ln>
        </p:spPr>
        <p:txBody>
          <a:bodyPr wrap="none" anchor="ctr"/>
          <a:lstStyle/>
          <a:p>
            <a:endParaRPr lang="en-US"/>
          </a:p>
        </p:txBody>
      </p:sp>
      <p:sp>
        <p:nvSpPr>
          <p:cNvPr id="45067" name="Rectangle 11"/>
          <p:cNvSpPr>
            <a:spLocks noChangeArrowheads="1"/>
          </p:cNvSpPr>
          <p:nvPr/>
        </p:nvSpPr>
        <p:spPr bwMode="auto">
          <a:xfrm>
            <a:off x="1225550" y="5167313"/>
            <a:ext cx="1676400" cy="561975"/>
          </a:xfrm>
          <a:prstGeom prst="rect">
            <a:avLst/>
          </a:prstGeom>
          <a:noFill/>
          <a:ln w="9525">
            <a:noFill/>
            <a:miter lim="800000"/>
            <a:headEnd/>
            <a:tailEnd/>
          </a:ln>
        </p:spPr>
        <p:txBody>
          <a:bodyPr/>
          <a:lstStyle/>
          <a:p>
            <a:pPr algn="just">
              <a:spcBef>
                <a:spcPct val="20000"/>
              </a:spcBef>
            </a:pPr>
            <a:r>
              <a:rPr lang="en-GB">
                <a:solidFill>
                  <a:srgbClr val="FF0000"/>
                </a:solidFill>
                <a:latin typeface="Arial" charset="0"/>
              </a:rPr>
              <a:t>POWER</a:t>
            </a:r>
          </a:p>
        </p:txBody>
      </p:sp>
      <p:grpSp>
        <p:nvGrpSpPr>
          <p:cNvPr id="3" name="Group 62"/>
          <p:cNvGrpSpPr>
            <a:grpSpLocks/>
          </p:cNvGrpSpPr>
          <p:nvPr/>
        </p:nvGrpSpPr>
        <p:grpSpPr bwMode="auto">
          <a:xfrm>
            <a:off x="5302250" y="4167188"/>
            <a:ext cx="1785938" cy="1000125"/>
            <a:chOff x="3340" y="2625"/>
            <a:chExt cx="1125" cy="630"/>
          </a:xfrm>
        </p:grpSpPr>
        <p:grpSp>
          <p:nvGrpSpPr>
            <p:cNvPr id="15387" name="Group 26"/>
            <p:cNvGrpSpPr>
              <a:grpSpLocks/>
            </p:cNvGrpSpPr>
            <p:nvPr/>
          </p:nvGrpSpPr>
          <p:grpSpPr bwMode="auto">
            <a:xfrm>
              <a:off x="3340" y="2961"/>
              <a:ext cx="1010" cy="294"/>
              <a:chOff x="2619" y="2853"/>
              <a:chExt cx="1338" cy="384"/>
            </a:xfrm>
          </p:grpSpPr>
          <p:grpSp>
            <p:nvGrpSpPr>
              <p:cNvPr id="15391" name="Group 24"/>
              <p:cNvGrpSpPr>
                <a:grpSpLocks/>
              </p:cNvGrpSpPr>
              <p:nvPr/>
            </p:nvGrpSpPr>
            <p:grpSpPr bwMode="auto">
              <a:xfrm>
                <a:off x="2619" y="2853"/>
                <a:ext cx="936" cy="384"/>
                <a:chOff x="2619" y="2853"/>
                <a:chExt cx="936" cy="384"/>
              </a:xfrm>
            </p:grpSpPr>
            <p:sp>
              <p:nvSpPr>
                <p:cNvPr id="15393" name="AutoShape 20"/>
                <p:cNvSpPr>
                  <a:spLocks noChangeArrowheads="1"/>
                </p:cNvSpPr>
                <p:nvPr/>
              </p:nvSpPr>
              <p:spPr bwMode="auto">
                <a:xfrm rot="5400000">
                  <a:off x="2605" y="2942"/>
                  <a:ext cx="219" cy="192"/>
                </a:xfrm>
                <a:prstGeom prst="can">
                  <a:avLst>
                    <a:gd name="adj" fmla="val 40102"/>
                  </a:avLst>
                </a:prstGeom>
                <a:gradFill rotWithShape="0">
                  <a:gsLst>
                    <a:gs pos="0">
                      <a:srgbClr val="5C5C00"/>
                    </a:gs>
                    <a:gs pos="50000">
                      <a:srgbClr val="FFFF00"/>
                    </a:gs>
                    <a:gs pos="100000">
                      <a:srgbClr val="5C5C00"/>
                    </a:gs>
                  </a:gsLst>
                  <a:lin ang="5400000" scaled="1"/>
                </a:gradFill>
                <a:ln w="9525">
                  <a:solidFill>
                    <a:schemeClr val="tx1"/>
                  </a:solidFill>
                  <a:round/>
                  <a:headEnd/>
                  <a:tailEnd/>
                </a:ln>
              </p:spPr>
              <p:txBody>
                <a:bodyPr wrap="none" anchor="ctr"/>
                <a:lstStyle/>
                <a:p>
                  <a:endParaRPr lang="en-US"/>
                </a:p>
              </p:txBody>
            </p:sp>
            <p:sp>
              <p:nvSpPr>
                <p:cNvPr id="15394" name="AutoShape 22"/>
                <p:cNvSpPr>
                  <a:spLocks noChangeArrowheads="1"/>
                </p:cNvSpPr>
                <p:nvPr/>
              </p:nvSpPr>
              <p:spPr bwMode="auto">
                <a:xfrm rot="5400000">
                  <a:off x="2616" y="2949"/>
                  <a:ext cx="384" cy="192"/>
                </a:xfrm>
                <a:prstGeom prst="can">
                  <a:avLst>
                    <a:gd name="adj" fmla="val 50000"/>
                  </a:avLst>
                </a:prstGeom>
                <a:gradFill rotWithShape="0">
                  <a:gsLst>
                    <a:gs pos="0">
                      <a:srgbClr val="5C5C00"/>
                    </a:gs>
                    <a:gs pos="50000">
                      <a:srgbClr val="FFFF00"/>
                    </a:gs>
                    <a:gs pos="100000">
                      <a:srgbClr val="5C5C00"/>
                    </a:gs>
                  </a:gsLst>
                  <a:lin ang="5400000" scaled="1"/>
                </a:gradFill>
                <a:ln w="9525">
                  <a:solidFill>
                    <a:schemeClr val="tx1"/>
                  </a:solidFill>
                  <a:round/>
                  <a:headEnd/>
                  <a:tailEnd/>
                </a:ln>
              </p:spPr>
              <p:txBody>
                <a:bodyPr wrap="none" anchor="ctr"/>
                <a:lstStyle/>
                <a:p>
                  <a:endParaRPr lang="en-US"/>
                </a:p>
              </p:txBody>
            </p:sp>
            <p:sp>
              <p:nvSpPr>
                <p:cNvPr id="15395" name="AutoShape 19"/>
                <p:cNvSpPr>
                  <a:spLocks noChangeArrowheads="1"/>
                </p:cNvSpPr>
                <p:nvPr/>
              </p:nvSpPr>
              <p:spPr bwMode="auto">
                <a:xfrm rot="5400000">
                  <a:off x="2938" y="2774"/>
                  <a:ext cx="315" cy="528"/>
                </a:xfrm>
                <a:prstGeom prst="can">
                  <a:avLst>
                    <a:gd name="adj" fmla="val 21899"/>
                  </a:avLst>
                </a:prstGeom>
                <a:gradFill rotWithShape="0">
                  <a:gsLst>
                    <a:gs pos="0">
                      <a:srgbClr val="5C5C00"/>
                    </a:gs>
                    <a:gs pos="50000">
                      <a:srgbClr val="FFFF00"/>
                    </a:gs>
                    <a:gs pos="100000">
                      <a:srgbClr val="5C5C00"/>
                    </a:gs>
                  </a:gsLst>
                  <a:lin ang="5400000" scaled="1"/>
                </a:gradFill>
                <a:ln w="9525">
                  <a:solidFill>
                    <a:schemeClr val="tx1"/>
                  </a:solidFill>
                  <a:round/>
                  <a:headEnd/>
                  <a:tailEnd/>
                </a:ln>
              </p:spPr>
              <p:txBody>
                <a:bodyPr wrap="none" anchor="ctr"/>
                <a:lstStyle/>
                <a:p>
                  <a:endParaRPr lang="en-US"/>
                </a:p>
              </p:txBody>
            </p:sp>
            <p:sp>
              <p:nvSpPr>
                <p:cNvPr id="15396" name="AutoShape 21"/>
                <p:cNvSpPr>
                  <a:spLocks noChangeArrowheads="1"/>
                </p:cNvSpPr>
                <p:nvPr/>
              </p:nvSpPr>
              <p:spPr bwMode="auto">
                <a:xfrm rot="5400000">
                  <a:off x="3147" y="2949"/>
                  <a:ext cx="384" cy="192"/>
                </a:xfrm>
                <a:prstGeom prst="can">
                  <a:avLst>
                    <a:gd name="adj" fmla="val 50000"/>
                  </a:avLst>
                </a:prstGeom>
                <a:gradFill rotWithShape="0">
                  <a:gsLst>
                    <a:gs pos="0">
                      <a:srgbClr val="5C5C00"/>
                    </a:gs>
                    <a:gs pos="50000">
                      <a:srgbClr val="FFFF00"/>
                    </a:gs>
                    <a:gs pos="100000">
                      <a:srgbClr val="5C5C00"/>
                    </a:gs>
                  </a:gsLst>
                  <a:lin ang="5400000" scaled="1"/>
                </a:gradFill>
                <a:ln w="9525">
                  <a:solidFill>
                    <a:schemeClr val="tx1"/>
                  </a:solidFill>
                  <a:round/>
                  <a:headEnd/>
                  <a:tailEnd/>
                </a:ln>
              </p:spPr>
              <p:txBody>
                <a:bodyPr wrap="none" anchor="ctr"/>
                <a:lstStyle/>
                <a:p>
                  <a:endParaRPr lang="en-US"/>
                </a:p>
              </p:txBody>
            </p:sp>
            <p:sp>
              <p:nvSpPr>
                <p:cNvPr id="15397" name="AutoShape 23"/>
                <p:cNvSpPr>
                  <a:spLocks noChangeArrowheads="1"/>
                </p:cNvSpPr>
                <p:nvPr/>
              </p:nvSpPr>
              <p:spPr bwMode="auto">
                <a:xfrm rot="5400000">
                  <a:off x="3349" y="2942"/>
                  <a:ext cx="219" cy="192"/>
                </a:xfrm>
                <a:prstGeom prst="can">
                  <a:avLst>
                    <a:gd name="adj" fmla="val 29685"/>
                  </a:avLst>
                </a:prstGeom>
                <a:gradFill rotWithShape="0">
                  <a:gsLst>
                    <a:gs pos="0">
                      <a:srgbClr val="5C5C00"/>
                    </a:gs>
                    <a:gs pos="50000">
                      <a:srgbClr val="FFFF00"/>
                    </a:gs>
                    <a:gs pos="100000">
                      <a:srgbClr val="5C5C00"/>
                    </a:gs>
                  </a:gsLst>
                  <a:lin ang="5400000" scaled="1"/>
                </a:gradFill>
                <a:ln w="9525">
                  <a:solidFill>
                    <a:schemeClr val="tx1"/>
                  </a:solidFill>
                  <a:round/>
                  <a:headEnd/>
                  <a:tailEnd/>
                </a:ln>
              </p:spPr>
              <p:txBody>
                <a:bodyPr wrap="none" anchor="ctr"/>
                <a:lstStyle/>
                <a:p>
                  <a:endParaRPr lang="en-US"/>
                </a:p>
              </p:txBody>
            </p:sp>
          </p:grpSp>
          <p:sp>
            <p:nvSpPr>
              <p:cNvPr id="15392" name="AutoShape 25"/>
              <p:cNvSpPr>
                <a:spLocks noChangeArrowheads="1"/>
              </p:cNvSpPr>
              <p:nvPr/>
            </p:nvSpPr>
            <p:spPr bwMode="auto">
              <a:xfrm rot="5400000">
                <a:off x="3693" y="2817"/>
                <a:ext cx="96" cy="432"/>
              </a:xfrm>
              <a:prstGeom prst="can">
                <a:avLst>
                  <a:gd name="adj" fmla="val 37500"/>
                </a:avLst>
              </a:prstGeom>
              <a:gradFill rotWithShape="0">
                <a:gsLst>
                  <a:gs pos="0">
                    <a:srgbClr val="5C5C00"/>
                  </a:gs>
                  <a:gs pos="50000">
                    <a:srgbClr val="FFFF00"/>
                  </a:gs>
                  <a:gs pos="100000">
                    <a:srgbClr val="5C5C00"/>
                  </a:gs>
                </a:gsLst>
                <a:lin ang="5400000" scaled="1"/>
              </a:gradFill>
              <a:ln w="9525">
                <a:solidFill>
                  <a:schemeClr val="tx1"/>
                </a:solidFill>
                <a:round/>
                <a:headEnd/>
                <a:tailEnd/>
              </a:ln>
            </p:spPr>
            <p:txBody>
              <a:bodyPr wrap="none" anchor="ctr"/>
              <a:lstStyle/>
              <a:p>
                <a:endParaRPr lang="en-US"/>
              </a:p>
            </p:txBody>
          </p:sp>
        </p:grpSp>
        <p:sp>
          <p:nvSpPr>
            <p:cNvPr id="15388" name="AutoShape 29"/>
            <p:cNvSpPr>
              <a:spLocks noChangeArrowheads="1"/>
            </p:cNvSpPr>
            <p:nvPr/>
          </p:nvSpPr>
          <p:spPr bwMode="auto">
            <a:xfrm rot="5400000">
              <a:off x="4099" y="2995"/>
              <a:ext cx="50" cy="429"/>
            </a:xfrm>
            <a:prstGeom prst="can">
              <a:avLst>
                <a:gd name="adj" fmla="val 71500"/>
              </a:avLst>
            </a:prstGeom>
            <a:gradFill rotWithShape="0">
              <a:gsLst>
                <a:gs pos="0">
                  <a:srgbClr val="5C5C00"/>
                </a:gs>
                <a:gs pos="50000">
                  <a:srgbClr val="FFFF00"/>
                </a:gs>
                <a:gs pos="100000">
                  <a:srgbClr val="5C5C00"/>
                </a:gs>
              </a:gsLst>
              <a:lin ang="0" scaled="1"/>
            </a:gradFill>
            <a:ln w="9525">
              <a:solidFill>
                <a:schemeClr val="tx1"/>
              </a:solidFill>
              <a:round/>
              <a:headEnd/>
              <a:tailEnd/>
            </a:ln>
          </p:spPr>
          <p:txBody>
            <a:bodyPr wrap="none" anchor="ctr"/>
            <a:lstStyle/>
            <a:p>
              <a:endParaRPr lang="en-US"/>
            </a:p>
          </p:txBody>
        </p:sp>
        <p:sp>
          <p:nvSpPr>
            <p:cNvPr id="15389" name="AutoShape 28"/>
            <p:cNvSpPr>
              <a:spLocks noChangeArrowheads="1"/>
            </p:cNvSpPr>
            <p:nvPr/>
          </p:nvSpPr>
          <p:spPr bwMode="auto">
            <a:xfrm rot="583050">
              <a:off x="4304" y="2735"/>
              <a:ext cx="73" cy="514"/>
            </a:xfrm>
            <a:prstGeom prst="can">
              <a:avLst>
                <a:gd name="adj" fmla="val 58676"/>
              </a:avLst>
            </a:prstGeom>
            <a:gradFill rotWithShape="0">
              <a:gsLst>
                <a:gs pos="0">
                  <a:srgbClr val="5C5C00"/>
                </a:gs>
                <a:gs pos="50000">
                  <a:srgbClr val="FFFF00"/>
                </a:gs>
                <a:gs pos="100000">
                  <a:srgbClr val="5C5C00"/>
                </a:gs>
              </a:gsLst>
              <a:lin ang="0" scaled="1"/>
            </a:gradFill>
            <a:ln w="9525">
              <a:solidFill>
                <a:schemeClr val="tx1"/>
              </a:solidFill>
              <a:round/>
              <a:headEnd/>
              <a:tailEnd/>
            </a:ln>
          </p:spPr>
          <p:txBody>
            <a:bodyPr wrap="none" anchor="ctr"/>
            <a:lstStyle/>
            <a:p>
              <a:endParaRPr lang="en-US"/>
            </a:p>
          </p:txBody>
        </p:sp>
        <p:sp>
          <p:nvSpPr>
            <p:cNvPr id="15390" name="Oval 27"/>
            <p:cNvSpPr>
              <a:spLocks noChangeArrowheads="1"/>
            </p:cNvSpPr>
            <p:nvPr/>
          </p:nvSpPr>
          <p:spPr bwMode="auto">
            <a:xfrm>
              <a:off x="4307" y="2625"/>
              <a:ext cx="158" cy="170"/>
            </a:xfrm>
            <a:prstGeom prst="ellipse">
              <a:avLst/>
            </a:prstGeom>
            <a:gradFill rotWithShape="0">
              <a:gsLst>
                <a:gs pos="0">
                  <a:srgbClr val="FFFF00"/>
                </a:gs>
                <a:gs pos="50000">
                  <a:srgbClr val="434300"/>
                </a:gs>
                <a:gs pos="100000">
                  <a:srgbClr val="FFFF00"/>
                </a:gs>
              </a:gsLst>
              <a:lin ang="18900000" scaled="1"/>
            </a:gradFill>
            <a:ln w="9525">
              <a:solidFill>
                <a:schemeClr val="tx1"/>
              </a:solidFill>
              <a:round/>
              <a:headEnd/>
              <a:tailEnd/>
            </a:ln>
          </p:spPr>
          <p:txBody>
            <a:bodyPr wrap="none" anchor="ctr"/>
            <a:lstStyle/>
            <a:p>
              <a:endParaRPr lang="en-US"/>
            </a:p>
          </p:txBody>
        </p:sp>
      </p:grpSp>
      <p:grpSp>
        <p:nvGrpSpPr>
          <p:cNvPr id="6" name="Group 36"/>
          <p:cNvGrpSpPr>
            <a:grpSpLocks/>
          </p:cNvGrpSpPr>
          <p:nvPr/>
        </p:nvGrpSpPr>
        <p:grpSpPr bwMode="auto">
          <a:xfrm>
            <a:off x="5073650" y="2909888"/>
            <a:ext cx="2667000" cy="800100"/>
            <a:chOff x="2832" y="1833"/>
            <a:chExt cx="1680" cy="504"/>
          </a:xfrm>
        </p:grpSpPr>
        <p:sp>
          <p:nvSpPr>
            <p:cNvPr id="15382" name="AutoShape 13"/>
            <p:cNvSpPr>
              <a:spLocks noChangeArrowheads="1"/>
            </p:cNvSpPr>
            <p:nvPr/>
          </p:nvSpPr>
          <p:spPr bwMode="auto">
            <a:xfrm rot="5400000">
              <a:off x="3083" y="1582"/>
              <a:ext cx="504" cy="1005"/>
            </a:xfrm>
            <a:prstGeom prst="can">
              <a:avLst>
                <a:gd name="adj" fmla="val 32680"/>
              </a:avLst>
            </a:prstGeom>
            <a:gradFill rotWithShape="0">
              <a:gsLst>
                <a:gs pos="0">
                  <a:srgbClr val="434300"/>
                </a:gs>
                <a:gs pos="50000">
                  <a:srgbClr val="FFFF00"/>
                </a:gs>
                <a:gs pos="100000">
                  <a:srgbClr val="434300"/>
                </a:gs>
              </a:gsLst>
              <a:lin ang="5400000" scaled="1"/>
            </a:gradFill>
            <a:ln w="9525">
              <a:solidFill>
                <a:schemeClr val="tx1"/>
              </a:solidFill>
              <a:round/>
              <a:headEnd/>
              <a:tailEnd/>
            </a:ln>
          </p:spPr>
          <p:txBody>
            <a:bodyPr wrap="none" anchor="ctr"/>
            <a:lstStyle/>
            <a:p>
              <a:endParaRPr lang="en-US"/>
            </a:p>
          </p:txBody>
        </p:sp>
        <p:sp>
          <p:nvSpPr>
            <p:cNvPr id="15383" name="AutoShape 15"/>
            <p:cNvSpPr>
              <a:spLocks noChangeArrowheads="1"/>
            </p:cNvSpPr>
            <p:nvPr/>
          </p:nvSpPr>
          <p:spPr bwMode="auto">
            <a:xfrm rot="5400000">
              <a:off x="3983" y="1767"/>
              <a:ext cx="150" cy="625"/>
            </a:xfrm>
            <a:prstGeom prst="can">
              <a:avLst>
                <a:gd name="adj" fmla="val 35340"/>
              </a:avLst>
            </a:prstGeom>
            <a:gradFill rotWithShape="0">
              <a:gsLst>
                <a:gs pos="0">
                  <a:srgbClr val="5C5C00"/>
                </a:gs>
                <a:gs pos="50000">
                  <a:srgbClr val="FFFF00"/>
                </a:gs>
                <a:gs pos="100000">
                  <a:srgbClr val="5C5C00"/>
                </a:gs>
              </a:gsLst>
              <a:lin ang="0" scaled="1"/>
            </a:gradFill>
            <a:ln w="9525">
              <a:solidFill>
                <a:schemeClr val="tx1"/>
              </a:solidFill>
              <a:round/>
              <a:headEnd/>
              <a:tailEnd/>
            </a:ln>
          </p:spPr>
          <p:txBody>
            <a:bodyPr wrap="none" anchor="ctr"/>
            <a:lstStyle/>
            <a:p>
              <a:endParaRPr lang="en-US"/>
            </a:p>
          </p:txBody>
        </p:sp>
        <p:sp>
          <p:nvSpPr>
            <p:cNvPr id="15384" name="AutoShape 14"/>
            <p:cNvSpPr>
              <a:spLocks noChangeArrowheads="1"/>
            </p:cNvSpPr>
            <p:nvPr/>
          </p:nvSpPr>
          <p:spPr bwMode="auto">
            <a:xfrm rot="5400000">
              <a:off x="4214" y="1966"/>
              <a:ext cx="374" cy="223"/>
            </a:xfrm>
            <a:prstGeom prst="can">
              <a:avLst>
                <a:gd name="adj" fmla="val 50000"/>
              </a:avLst>
            </a:prstGeom>
            <a:gradFill rotWithShape="0">
              <a:gsLst>
                <a:gs pos="0">
                  <a:srgbClr val="FFFF00"/>
                </a:gs>
                <a:gs pos="100000">
                  <a:srgbClr val="434300"/>
                </a:gs>
              </a:gsLst>
              <a:lin ang="5400000" scaled="1"/>
            </a:gradFill>
            <a:ln w="9525">
              <a:solidFill>
                <a:schemeClr val="tx1"/>
              </a:solidFill>
              <a:round/>
              <a:headEnd/>
              <a:tailEnd/>
            </a:ln>
          </p:spPr>
          <p:txBody>
            <a:bodyPr wrap="none" anchor="ctr"/>
            <a:lstStyle/>
            <a:p>
              <a:endParaRPr lang="en-US"/>
            </a:p>
          </p:txBody>
        </p:sp>
        <p:sp>
          <p:nvSpPr>
            <p:cNvPr id="15385" name="AutoShape 35"/>
            <p:cNvSpPr>
              <a:spLocks noChangeArrowheads="1"/>
            </p:cNvSpPr>
            <p:nvPr/>
          </p:nvSpPr>
          <p:spPr bwMode="auto">
            <a:xfrm rot="5400000">
              <a:off x="3120" y="1947"/>
              <a:ext cx="489" cy="279"/>
            </a:xfrm>
            <a:prstGeom prst="can">
              <a:avLst>
                <a:gd name="adj" fmla="val 50000"/>
              </a:avLst>
            </a:prstGeom>
            <a:solidFill>
              <a:srgbClr val="FFFF00">
                <a:alpha val="50195"/>
              </a:srgbClr>
            </a:solidFill>
            <a:ln w="9525">
              <a:solidFill>
                <a:schemeClr val="tx1"/>
              </a:solidFill>
              <a:round/>
              <a:headEnd/>
              <a:tailEnd/>
            </a:ln>
          </p:spPr>
          <p:txBody>
            <a:bodyPr wrap="none" anchor="ctr"/>
            <a:lstStyle/>
            <a:p>
              <a:endParaRPr lang="en-US"/>
            </a:p>
          </p:txBody>
        </p:sp>
        <p:sp>
          <p:nvSpPr>
            <p:cNvPr id="15386" name="AutoShape 34"/>
            <p:cNvSpPr>
              <a:spLocks noChangeArrowheads="1"/>
            </p:cNvSpPr>
            <p:nvPr/>
          </p:nvSpPr>
          <p:spPr bwMode="auto">
            <a:xfrm rot="5400000">
              <a:off x="3532" y="1883"/>
              <a:ext cx="153" cy="402"/>
            </a:xfrm>
            <a:prstGeom prst="can">
              <a:avLst>
                <a:gd name="adj" fmla="val 49995"/>
              </a:avLst>
            </a:prstGeom>
            <a:solidFill>
              <a:srgbClr val="FFFF00">
                <a:alpha val="50195"/>
              </a:srgbClr>
            </a:solidFill>
            <a:ln w="9525">
              <a:solidFill>
                <a:schemeClr val="tx1"/>
              </a:solidFill>
              <a:round/>
              <a:headEnd/>
              <a:tailEnd/>
            </a:ln>
          </p:spPr>
          <p:txBody>
            <a:bodyPr wrap="none" anchor="ctr"/>
            <a:lstStyle/>
            <a:p>
              <a:endParaRPr lang="en-US"/>
            </a:p>
          </p:txBody>
        </p:sp>
      </p:grpSp>
      <p:cxnSp>
        <p:nvCxnSpPr>
          <p:cNvPr id="45102" name="AutoShape 46"/>
          <p:cNvCxnSpPr>
            <a:cxnSpLocks noChangeShapeType="1"/>
            <a:stCxn id="15398" idx="4"/>
            <a:endCxn id="45063" idx="1"/>
          </p:cNvCxnSpPr>
          <p:nvPr/>
        </p:nvCxnSpPr>
        <p:spPr bwMode="auto">
          <a:xfrm rot="16200000" flipH="1">
            <a:off x="2778125" y="4067175"/>
            <a:ext cx="728663" cy="366713"/>
          </a:xfrm>
          <a:prstGeom prst="bentConnector3">
            <a:avLst>
              <a:gd name="adj1" fmla="val 49889"/>
            </a:avLst>
          </a:prstGeom>
          <a:noFill/>
          <a:ln w="57150">
            <a:solidFill>
              <a:srgbClr val="FFFF00"/>
            </a:solidFill>
            <a:miter lim="800000"/>
            <a:headEnd/>
            <a:tailEnd type="triangle" w="med" len="med"/>
          </a:ln>
        </p:spPr>
      </p:cxnSp>
      <p:cxnSp>
        <p:nvCxnSpPr>
          <p:cNvPr id="45105" name="AutoShape 49"/>
          <p:cNvCxnSpPr>
            <a:cxnSpLocks noChangeShapeType="1"/>
            <a:stCxn id="45063" idx="3"/>
            <a:endCxn id="15396" idx="4"/>
          </p:cNvCxnSpPr>
          <p:nvPr/>
        </p:nvCxnSpPr>
        <p:spPr bwMode="auto">
          <a:xfrm rot="5400000" flipH="1" flipV="1">
            <a:off x="4375150" y="4119563"/>
            <a:ext cx="741363" cy="2840037"/>
          </a:xfrm>
          <a:prstGeom prst="bentConnector3">
            <a:avLst>
              <a:gd name="adj1" fmla="val -30833"/>
            </a:avLst>
          </a:prstGeom>
          <a:noFill/>
          <a:ln w="57150">
            <a:solidFill>
              <a:srgbClr val="FFFF00"/>
            </a:solidFill>
            <a:miter lim="800000"/>
            <a:headEnd/>
            <a:tailEnd type="triangle" w="med" len="med"/>
          </a:ln>
        </p:spPr>
      </p:cxnSp>
      <p:cxnSp>
        <p:nvCxnSpPr>
          <p:cNvPr id="45108" name="AutoShape 52"/>
          <p:cNvCxnSpPr>
            <a:cxnSpLocks noChangeShapeType="1"/>
            <a:stCxn id="15394" idx="4"/>
            <a:endCxn id="15398" idx="1"/>
          </p:cNvCxnSpPr>
          <p:nvPr/>
        </p:nvCxnSpPr>
        <p:spPr bwMode="auto">
          <a:xfrm rot="16200000" flipV="1">
            <a:off x="3774282" y="3413918"/>
            <a:ext cx="1797050" cy="1712913"/>
          </a:xfrm>
          <a:prstGeom prst="bentConnector4">
            <a:avLst>
              <a:gd name="adj1" fmla="val -12634"/>
              <a:gd name="adj2" fmla="val 53384"/>
            </a:avLst>
          </a:prstGeom>
          <a:noFill/>
          <a:ln w="57150">
            <a:solidFill>
              <a:srgbClr val="FFFF00"/>
            </a:solidFill>
            <a:miter lim="800000"/>
            <a:headEnd/>
            <a:tailEnd type="triangle" w="med" len="med"/>
          </a:ln>
        </p:spPr>
      </p:cxnSp>
      <p:cxnSp>
        <p:nvCxnSpPr>
          <p:cNvPr id="45110" name="AutoShape 54"/>
          <p:cNvCxnSpPr>
            <a:cxnSpLocks noChangeShapeType="1"/>
            <a:stCxn id="15394" idx="2"/>
          </p:cNvCxnSpPr>
          <p:nvPr/>
        </p:nvCxnSpPr>
        <p:spPr bwMode="auto">
          <a:xfrm flipV="1">
            <a:off x="5529263" y="3717925"/>
            <a:ext cx="4762" cy="984250"/>
          </a:xfrm>
          <a:prstGeom prst="straightConnector1">
            <a:avLst/>
          </a:prstGeom>
          <a:noFill/>
          <a:ln w="57150">
            <a:solidFill>
              <a:srgbClr val="FFFF00"/>
            </a:solidFill>
            <a:round/>
            <a:headEnd type="triangle" w="med" len="med"/>
            <a:tailEnd type="triangle" w="med" len="med"/>
          </a:ln>
        </p:spPr>
      </p:cxnSp>
      <p:cxnSp>
        <p:nvCxnSpPr>
          <p:cNvPr id="45111" name="AutoShape 55"/>
          <p:cNvCxnSpPr>
            <a:cxnSpLocks noChangeShapeType="1"/>
          </p:cNvCxnSpPr>
          <p:nvPr/>
        </p:nvCxnSpPr>
        <p:spPr bwMode="auto">
          <a:xfrm flipV="1">
            <a:off x="6149975" y="3719513"/>
            <a:ext cx="4763" cy="984250"/>
          </a:xfrm>
          <a:prstGeom prst="straightConnector1">
            <a:avLst/>
          </a:prstGeom>
          <a:noFill/>
          <a:ln w="57150">
            <a:solidFill>
              <a:srgbClr val="FFFF00"/>
            </a:solidFill>
            <a:round/>
            <a:headEnd type="triangle" w="med" len="med"/>
            <a:tailEnd type="triangle" w="med" len="med"/>
          </a:ln>
        </p:spPr>
      </p:cxnSp>
      <p:sp>
        <p:nvSpPr>
          <p:cNvPr id="45112" name="Rectangle 56"/>
          <p:cNvSpPr>
            <a:spLocks noChangeArrowheads="1"/>
          </p:cNvSpPr>
          <p:nvPr/>
        </p:nvSpPr>
        <p:spPr bwMode="auto">
          <a:xfrm>
            <a:off x="539750" y="3154363"/>
            <a:ext cx="1676400" cy="561975"/>
          </a:xfrm>
          <a:prstGeom prst="rect">
            <a:avLst/>
          </a:prstGeom>
          <a:noFill/>
          <a:ln w="9525">
            <a:noFill/>
            <a:miter lim="800000"/>
            <a:headEnd/>
            <a:tailEnd/>
          </a:ln>
        </p:spPr>
        <p:txBody>
          <a:bodyPr/>
          <a:lstStyle/>
          <a:p>
            <a:pPr algn="ctr">
              <a:spcBef>
                <a:spcPct val="20000"/>
              </a:spcBef>
            </a:pPr>
            <a:r>
              <a:rPr lang="en-GB" sz="1800" b="1">
                <a:solidFill>
                  <a:srgbClr val="FFFF00"/>
                </a:solidFill>
                <a:latin typeface="Arial" charset="0"/>
              </a:rPr>
              <a:t>Reservoir</a:t>
            </a:r>
          </a:p>
        </p:txBody>
      </p:sp>
      <p:sp>
        <p:nvSpPr>
          <p:cNvPr id="45113" name="Rectangle 57"/>
          <p:cNvSpPr>
            <a:spLocks noChangeArrowheads="1"/>
          </p:cNvSpPr>
          <p:nvPr/>
        </p:nvSpPr>
        <p:spPr bwMode="auto">
          <a:xfrm>
            <a:off x="2484438" y="6180138"/>
            <a:ext cx="1676400" cy="561975"/>
          </a:xfrm>
          <a:prstGeom prst="rect">
            <a:avLst/>
          </a:prstGeom>
          <a:noFill/>
          <a:ln w="9525">
            <a:noFill/>
            <a:miter lim="800000"/>
            <a:headEnd/>
            <a:tailEnd/>
          </a:ln>
        </p:spPr>
        <p:txBody>
          <a:bodyPr/>
          <a:lstStyle/>
          <a:p>
            <a:pPr algn="ctr">
              <a:spcBef>
                <a:spcPct val="20000"/>
              </a:spcBef>
            </a:pPr>
            <a:r>
              <a:rPr lang="en-GB" sz="1800" b="1">
                <a:solidFill>
                  <a:srgbClr val="FFFF00"/>
                </a:solidFill>
                <a:latin typeface="Arial" charset="0"/>
              </a:rPr>
              <a:t>Pump</a:t>
            </a:r>
          </a:p>
        </p:txBody>
      </p:sp>
      <p:sp>
        <p:nvSpPr>
          <p:cNvPr id="45114" name="Rectangle 58"/>
          <p:cNvSpPr>
            <a:spLocks noChangeArrowheads="1"/>
          </p:cNvSpPr>
          <p:nvPr/>
        </p:nvSpPr>
        <p:spPr bwMode="auto">
          <a:xfrm>
            <a:off x="6783388" y="4667250"/>
            <a:ext cx="1676400" cy="561975"/>
          </a:xfrm>
          <a:prstGeom prst="rect">
            <a:avLst/>
          </a:prstGeom>
          <a:noFill/>
          <a:ln w="9525">
            <a:noFill/>
            <a:miter lim="800000"/>
            <a:headEnd/>
            <a:tailEnd/>
          </a:ln>
        </p:spPr>
        <p:txBody>
          <a:bodyPr/>
          <a:lstStyle/>
          <a:p>
            <a:pPr algn="ctr">
              <a:spcBef>
                <a:spcPct val="20000"/>
              </a:spcBef>
            </a:pPr>
            <a:r>
              <a:rPr lang="en-GB" sz="1800" b="1">
                <a:solidFill>
                  <a:srgbClr val="FFFF00"/>
                </a:solidFill>
                <a:latin typeface="Arial" charset="0"/>
              </a:rPr>
              <a:t>Selector Valve</a:t>
            </a:r>
          </a:p>
        </p:txBody>
      </p:sp>
      <p:sp>
        <p:nvSpPr>
          <p:cNvPr id="45115" name="Rectangle 59"/>
          <p:cNvSpPr>
            <a:spLocks noChangeArrowheads="1"/>
          </p:cNvSpPr>
          <p:nvPr/>
        </p:nvSpPr>
        <p:spPr bwMode="auto">
          <a:xfrm>
            <a:off x="5003800" y="2492375"/>
            <a:ext cx="1676400" cy="561975"/>
          </a:xfrm>
          <a:prstGeom prst="rect">
            <a:avLst/>
          </a:prstGeom>
          <a:noFill/>
          <a:ln w="9525">
            <a:noFill/>
            <a:miter lim="800000"/>
            <a:headEnd/>
            <a:tailEnd/>
          </a:ln>
        </p:spPr>
        <p:txBody>
          <a:bodyPr/>
          <a:lstStyle/>
          <a:p>
            <a:pPr algn="ctr">
              <a:spcBef>
                <a:spcPct val="20000"/>
              </a:spcBef>
            </a:pPr>
            <a:r>
              <a:rPr lang="en-GB" sz="1800" b="1">
                <a:solidFill>
                  <a:srgbClr val="FFFF00"/>
                </a:solidFill>
                <a:latin typeface="Arial" charset="0"/>
              </a:rPr>
              <a:t>Actuator</a:t>
            </a:r>
          </a:p>
        </p:txBody>
      </p:sp>
      <p:sp>
        <p:nvSpPr>
          <p:cNvPr id="45116" name="Rectangle 60"/>
          <p:cNvSpPr>
            <a:spLocks noChangeArrowheads="1"/>
          </p:cNvSpPr>
          <p:nvPr/>
        </p:nvSpPr>
        <p:spPr bwMode="auto">
          <a:xfrm rot="16200000" flipH="1">
            <a:off x="2970213" y="4179887"/>
            <a:ext cx="3073400" cy="561975"/>
          </a:xfrm>
          <a:prstGeom prst="rect">
            <a:avLst/>
          </a:prstGeom>
          <a:noFill/>
          <a:ln w="9525">
            <a:noFill/>
            <a:miter lim="800000"/>
            <a:headEnd/>
            <a:tailEnd/>
          </a:ln>
        </p:spPr>
        <p:txBody>
          <a:bodyPr/>
          <a:lstStyle/>
          <a:p>
            <a:pPr algn="ctr">
              <a:spcBef>
                <a:spcPct val="20000"/>
              </a:spcBef>
            </a:pPr>
            <a:r>
              <a:rPr lang="en-GB" sz="1600">
                <a:solidFill>
                  <a:srgbClr val="FFFF00"/>
                </a:solidFill>
                <a:latin typeface="Arial" charset="0"/>
              </a:rPr>
              <a:t>Low Pressure Return</a:t>
            </a:r>
          </a:p>
        </p:txBody>
      </p:sp>
      <p:sp>
        <p:nvSpPr>
          <p:cNvPr id="45117" name="Rectangle 61"/>
          <p:cNvSpPr>
            <a:spLocks noChangeArrowheads="1"/>
          </p:cNvSpPr>
          <p:nvPr/>
        </p:nvSpPr>
        <p:spPr bwMode="auto">
          <a:xfrm flipH="1">
            <a:off x="3370263" y="5775325"/>
            <a:ext cx="3073400" cy="561975"/>
          </a:xfrm>
          <a:prstGeom prst="rect">
            <a:avLst/>
          </a:prstGeom>
          <a:noFill/>
          <a:ln w="9525">
            <a:noFill/>
            <a:miter lim="800000"/>
            <a:headEnd/>
            <a:tailEnd/>
          </a:ln>
        </p:spPr>
        <p:txBody>
          <a:bodyPr/>
          <a:lstStyle/>
          <a:p>
            <a:pPr algn="ctr">
              <a:spcBef>
                <a:spcPct val="20000"/>
              </a:spcBef>
            </a:pPr>
            <a:r>
              <a:rPr lang="en-GB" sz="1600">
                <a:solidFill>
                  <a:srgbClr val="FFFF00"/>
                </a:solidFill>
                <a:latin typeface="Arial" charset="0"/>
              </a:rPr>
              <a:t>Pressure 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1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10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10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1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1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1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1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0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0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1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1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1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5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63" grpId="0" animBg="1"/>
      <p:bldP spid="45066" grpId="0" animBg="1"/>
      <p:bldP spid="45067" grpId="0"/>
      <p:bldP spid="45112" grpId="0"/>
      <p:bldP spid="45113" grpId="0"/>
      <p:bldP spid="45114" grpId="0"/>
      <p:bldP spid="45115" grpId="0"/>
      <p:bldP spid="45116" grpId="0"/>
      <p:bldP spid="451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7A72274-E67B-4055-9F22-A8DD791702D6}" type="slidenum">
              <a:rPr lang="en-GB"/>
              <a:pPr>
                <a:defRPr/>
              </a:pPr>
              <a:t>14</a:t>
            </a:fld>
            <a:endParaRPr lang="en-GB"/>
          </a:p>
        </p:txBody>
      </p:sp>
      <p:sp>
        <p:nvSpPr>
          <p:cNvPr id="16387" name="Rectangle 2"/>
          <p:cNvSpPr>
            <a:spLocks noGrp="1" noChangeArrowheads="1"/>
          </p:cNvSpPr>
          <p:nvPr>
            <p:ph type="title"/>
          </p:nvPr>
        </p:nvSpPr>
        <p:spPr/>
        <p:txBody>
          <a:bodyPr/>
          <a:lstStyle/>
          <a:p>
            <a:pPr eaLnBrk="1" hangingPunct="1"/>
            <a:r>
              <a:rPr lang="en-GB" smtClean="0"/>
              <a:t>Hydraulic Fluid</a:t>
            </a:r>
          </a:p>
        </p:txBody>
      </p:sp>
      <p:sp>
        <p:nvSpPr>
          <p:cNvPr id="56323" name="Rectangle 3"/>
          <p:cNvSpPr>
            <a:spLocks noGrp="1" noChangeArrowheads="1"/>
          </p:cNvSpPr>
          <p:nvPr>
            <p:ph type="body" idx="1"/>
          </p:nvPr>
        </p:nvSpPr>
        <p:spPr/>
        <p:txBody>
          <a:bodyPr/>
          <a:lstStyle/>
          <a:p>
            <a:pPr marL="0" indent="0" algn="just" eaLnBrk="1" hangingPunct="1">
              <a:buFontTx/>
              <a:buNone/>
            </a:pPr>
            <a:r>
              <a:rPr lang="en-GB" smtClean="0"/>
              <a:t>The fluid used within the hydraulic system can be almost any liquid. </a:t>
            </a:r>
          </a:p>
          <a:p>
            <a:pPr marL="0" indent="0" algn="just" eaLnBrk="1" hangingPunct="1">
              <a:buFontTx/>
              <a:buNone/>
            </a:pPr>
            <a:endParaRPr lang="en-GB" sz="1000" smtClean="0"/>
          </a:p>
          <a:p>
            <a:pPr marL="0" indent="0" algn="just" eaLnBrk="1" hangingPunct="1">
              <a:buFontTx/>
              <a:buNone/>
            </a:pPr>
            <a:r>
              <a:rPr lang="en-GB" smtClean="0"/>
              <a:t>However, the most common hydraulic fluids contain specially compounded petroleum oils.</a:t>
            </a:r>
          </a:p>
          <a:p>
            <a:pPr marL="0" indent="0" algn="just" eaLnBrk="1" hangingPunct="1">
              <a:buFontTx/>
              <a:buNone/>
            </a:pPr>
            <a:endParaRPr lang="en-GB" sz="1000" smtClean="0"/>
          </a:p>
          <a:p>
            <a:pPr lvl="1" algn="just" eaLnBrk="1" hangingPunct="1"/>
            <a:r>
              <a:rPr lang="en-GB" smtClean="0"/>
              <a:t>These lubricate and protect the system components from corrosion.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D86D0B-AB15-451B-A368-64A48A3BA25B}" type="slidenum">
              <a:rPr lang="en-GB"/>
              <a:pPr>
                <a:defRPr/>
              </a:pPr>
              <a:t>15</a:t>
            </a:fld>
            <a:endParaRPr lang="en-GB"/>
          </a:p>
        </p:txBody>
      </p:sp>
      <p:sp>
        <p:nvSpPr>
          <p:cNvPr id="17411" name="Rectangle 2"/>
          <p:cNvSpPr>
            <a:spLocks noGrp="1" noChangeArrowheads="1"/>
          </p:cNvSpPr>
          <p:nvPr>
            <p:ph type="title"/>
          </p:nvPr>
        </p:nvSpPr>
        <p:spPr/>
        <p:txBody>
          <a:bodyPr/>
          <a:lstStyle/>
          <a:p>
            <a:pPr eaLnBrk="1" hangingPunct="1"/>
            <a:r>
              <a:rPr lang="en-GB" smtClean="0"/>
              <a:t>Reservoir</a:t>
            </a:r>
          </a:p>
        </p:txBody>
      </p:sp>
      <p:sp>
        <p:nvSpPr>
          <p:cNvPr id="57347" name="Rectangle 3"/>
          <p:cNvSpPr>
            <a:spLocks noGrp="1" noChangeArrowheads="1"/>
          </p:cNvSpPr>
          <p:nvPr>
            <p:ph type="body" idx="1"/>
          </p:nvPr>
        </p:nvSpPr>
        <p:spPr/>
        <p:txBody>
          <a:bodyPr/>
          <a:lstStyle/>
          <a:p>
            <a:pPr marL="0" indent="0" algn="just" eaLnBrk="1" hangingPunct="1">
              <a:buFontTx/>
              <a:buNone/>
            </a:pPr>
            <a:r>
              <a:rPr lang="en-GB" smtClean="0"/>
              <a:t>The reservoir is no more than a tank that acts as a storehouse for the fluid.</a:t>
            </a:r>
          </a:p>
          <a:p>
            <a:pPr marL="0" indent="0" algn="just" eaLnBrk="1" hangingPunct="1">
              <a:buFontTx/>
              <a:buNone/>
            </a:pPr>
            <a:endParaRPr lang="en-GB" sz="1000" smtClean="0"/>
          </a:p>
          <a:p>
            <a:pPr marL="0" indent="0" algn="just" eaLnBrk="1" hangingPunct="1">
              <a:buFontTx/>
              <a:buNone/>
            </a:pPr>
            <a:r>
              <a:rPr lang="en-GB" smtClean="0"/>
              <a:t>The reservoir also acts as a heat dissipater – ensuring that the oil remains at the optimum temperature.</a:t>
            </a:r>
          </a:p>
          <a:p>
            <a:pPr marL="0" indent="0" algn="just" eaLnBrk="1" hangingPunct="1">
              <a:buFontTx/>
              <a:buNone/>
            </a:pPr>
            <a:endParaRPr lang="en-GB" sz="1000" smtClean="0"/>
          </a:p>
          <a:p>
            <a:pPr lvl="1" algn="just" eaLnBrk="1" hangingPunct="1"/>
            <a:r>
              <a:rPr lang="en-GB" smtClean="0"/>
              <a:t>If the oil gets too hot, it’s properties change and the fluid will become more viscous.</a:t>
            </a:r>
          </a:p>
          <a:p>
            <a:pPr lvl="1" algn="just" eaLnBrk="1" hangingPunct="1"/>
            <a:endParaRPr lang="en-GB" sz="1000" smtClean="0"/>
          </a:p>
          <a:p>
            <a:pPr lvl="1" algn="just" eaLnBrk="1" hangingPunct="1"/>
            <a:r>
              <a:rPr lang="en-GB" smtClean="0"/>
              <a:t>If the properties of the hydraulic fluid change, this can affect the responsiveness of the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1D57859-59B9-496F-BBEF-F83593F19A26}" type="slidenum">
              <a:rPr lang="en-GB"/>
              <a:pPr>
                <a:defRPr/>
              </a:pPr>
              <a:t>16</a:t>
            </a:fld>
            <a:endParaRPr lang="en-GB"/>
          </a:p>
        </p:txBody>
      </p:sp>
      <p:sp>
        <p:nvSpPr>
          <p:cNvPr id="18435" name="Rectangle 1026"/>
          <p:cNvSpPr>
            <a:spLocks noGrp="1" noChangeArrowheads="1"/>
          </p:cNvSpPr>
          <p:nvPr>
            <p:ph type="title"/>
          </p:nvPr>
        </p:nvSpPr>
        <p:spPr/>
        <p:txBody>
          <a:bodyPr/>
          <a:lstStyle/>
          <a:p>
            <a:pPr eaLnBrk="1" hangingPunct="1"/>
            <a:r>
              <a:rPr lang="en-GB" smtClean="0"/>
              <a:t>The Hydraulic Pump</a:t>
            </a:r>
          </a:p>
        </p:txBody>
      </p:sp>
      <p:sp>
        <p:nvSpPr>
          <p:cNvPr id="58371" name="Rectangle 1027"/>
          <p:cNvSpPr>
            <a:spLocks noGrp="1" noChangeArrowheads="1"/>
          </p:cNvSpPr>
          <p:nvPr>
            <p:ph type="body" idx="1"/>
          </p:nvPr>
        </p:nvSpPr>
        <p:spPr/>
        <p:txBody>
          <a:bodyPr/>
          <a:lstStyle/>
          <a:p>
            <a:pPr marL="0" indent="0" algn="just" eaLnBrk="1" hangingPunct="1">
              <a:buFontTx/>
              <a:buNone/>
            </a:pPr>
            <a:r>
              <a:rPr lang="en-GB" smtClean="0"/>
              <a:t>The hydraulic pump allows the conversion of mechanical energy into hydraulic energy by forcing the hydraulic fluid, under pressure, from the reservoir, through a filter into the system.</a:t>
            </a:r>
          </a:p>
          <a:p>
            <a:pPr marL="0" indent="0" algn="just" eaLnBrk="1" hangingPunct="1">
              <a:buFontTx/>
              <a:buNone/>
            </a:pPr>
            <a:endParaRPr lang="en-GB" sz="1000" smtClean="0"/>
          </a:p>
          <a:p>
            <a:pPr marL="0" indent="0" algn="just" eaLnBrk="1" hangingPunct="1">
              <a:buFontTx/>
              <a:buNone/>
            </a:pPr>
            <a:r>
              <a:rPr lang="en-GB" smtClean="0"/>
              <a:t>In a piston-engine and gas-turbine powered aircraft, the pump is usually mounted to the engine gearbox.</a:t>
            </a:r>
          </a:p>
          <a:p>
            <a:pPr marL="0" indent="0" algn="just" eaLnBrk="1" hangingPunct="1">
              <a:buFontTx/>
              <a:buNone/>
            </a:pPr>
            <a:endParaRPr lang="en-GB" sz="1000" smtClean="0"/>
          </a:p>
          <a:p>
            <a:pPr marL="0" indent="0" algn="just" eaLnBrk="1" hangingPunct="1">
              <a:buFontTx/>
              <a:buNone/>
            </a:pPr>
            <a:r>
              <a:rPr lang="en-GB" smtClean="0"/>
              <a:t>The type of pump used will be dependent on the application, but </a:t>
            </a:r>
            <a:r>
              <a:rPr lang="en-GB" i="1" smtClean="0"/>
              <a:t>‘Gear Pumps’</a:t>
            </a:r>
            <a:r>
              <a:rPr lang="en-GB" smtClean="0"/>
              <a:t>,</a:t>
            </a:r>
            <a:r>
              <a:rPr lang="en-GB" i="1" smtClean="0"/>
              <a:t> ‘Vane Pumps’</a:t>
            </a:r>
            <a:r>
              <a:rPr lang="en-GB" smtClean="0"/>
              <a:t> and </a:t>
            </a:r>
            <a:r>
              <a:rPr lang="en-GB" i="1" smtClean="0"/>
              <a:t>‘Piston Pumps’ </a:t>
            </a:r>
            <a:r>
              <a:rPr lang="en-GB" smtClean="0"/>
              <a:t>are the three types of pumps typically utilised.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2AF5C4B-4A2F-46D6-B271-BBB970F973C9}" type="slidenum">
              <a:rPr lang="en-GB"/>
              <a:pPr>
                <a:defRPr/>
              </a:pPr>
              <a:t>17</a:t>
            </a:fld>
            <a:endParaRPr lang="en-GB"/>
          </a:p>
        </p:txBody>
      </p:sp>
      <p:sp>
        <p:nvSpPr>
          <p:cNvPr id="19459" name="Rectangle 2"/>
          <p:cNvSpPr>
            <a:spLocks noGrp="1" noChangeArrowheads="1"/>
          </p:cNvSpPr>
          <p:nvPr>
            <p:ph type="title"/>
          </p:nvPr>
        </p:nvSpPr>
        <p:spPr/>
        <p:txBody>
          <a:bodyPr/>
          <a:lstStyle/>
          <a:p>
            <a:pPr eaLnBrk="1" hangingPunct="1"/>
            <a:r>
              <a:rPr lang="en-GB" smtClean="0"/>
              <a:t>Gear &amp; Vane Pumps</a:t>
            </a:r>
          </a:p>
        </p:txBody>
      </p:sp>
      <p:sp>
        <p:nvSpPr>
          <p:cNvPr id="64515" name="Rectangle 3"/>
          <p:cNvSpPr>
            <a:spLocks noGrp="1" noChangeArrowheads="1"/>
          </p:cNvSpPr>
          <p:nvPr>
            <p:ph type="body" idx="1"/>
          </p:nvPr>
        </p:nvSpPr>
        <p:spPr>
          <a:xfrm>
            <a:off x="533400" y="1184275"/>
            <a:ext cx="8077200" cy="5064125"/>
          </a:xfrm>
        </p:spPr>
        <p:txBody>
          <a:bodyPr/>
          <a:lstStyle/>
          <a:p>
            <a:pPr marL="0" indent="0" algn="just" eaLnBrk="1" hangingPunct="1">
              <a:buFontTx/>
              <a:buNone/>
            </a:pPr>
            <a:r>
              <a:rPr lang="en-GB" smtClean="0"/>
              <a:t>Gear and Vane pumps move fluid based upon the number of gear teeth or vanes and the volume spacing between gear teeth or vanes.</a:t>
            </a:r>
          </a:p>
          <a:p>
            <a:pPr marL="0" indent="0" algn="just" eaLnBrk="1" hangingPunct="1">
              <a:buFontTx/>
              <a:buNone/>
            </a:pPr>
            <a:endParaRPr lang="en-GB" sz="1000" smtClean="0"/>
          </a:p>
          <a:p>
            <a:pPr marL="0" indent="0" algn="just" eaLnBrk="1" hangingPunct="1">
              <a:buFontTx/>
              <a:buNone/>
            </a:pPr>
            <a:endParaRPr lang="en-GB" smtClean="0"/>
          </a:p>
        </p:txBody>
      </p:sp>
      <p:pic>
        <p:nvPicPr>
          <p:cNvPr id="64516" name="Picture 4"/>
          <p:cNvPicPr>
            <a:picLocks noChangeAspect="1" noChangeArrowheads="1"/>
          </p:cNvPicPr>
          <p:nvPr/>
        </p:nvPicPr>
        <p:blipFill>
          <a:blip r:embed="rId3" cstate="print"/>
          <a:srcRect/>
          <a:stretch>
            <a:fillRect/>
          </a:stretch>
        </p:blipFill>
        <p:spPr bwMode="auto">
          <a:xfrm>
            <a:off x="5319713" y="2552700"/>
            <a:ext cx="3200400" cy="2903538"/>
          </a:xfrm>
          <a:prstGeom prst="rect">
            <a:avLst/>
          </a:prstGeom>
          <a:noFill/>
          <a:ln w="9525">
            <a:solidFill>
              <a:srgbClr val="FFFF00"/>
            </a:solidFill>
            <a:miter lim="800000"/>
            <a:headEnd/>
            <a:tailEnd/>
          </a:ln>
        </p:spPr>
      </p:pic>
      <p:sp>
        <p:nvSpPr>
          <p:cNvPr id="64517" name="Rectangle 5"/>
          <p:cNvSpPr>
            <a:spLocks noChangeArrowheads="1"/>
          </p:cNvSpPr>
          <p:nvPr/>
        </p:nvSpPr>
        <p:spPr bwMode="auto">
          <a:xfrm>
            <a:off x="528638" y="2555875"/>
            <a:ext cx="4576762" cy="2473325"/>
          </a:xfrm>
          <a:prstGeom prst="rect">
            <a:avLst/>
          </a:prstGeom>
          <a:noFill/>
          <a:ln w="9525">
            <a:noFill/>
            <a:miter lim="800000"/>
            <a:headEnd/>
            <a:tailEnd/>
          </a:ln>
        </p:spPr>
        <p:txBody>
          <a:bodyPr/>
          <a:lstStyle/>
          <a:p>
            <a:pPr algn="just">
              <a:spcBef>
                <a:spcPct val="20000"/>
              </a:spcBef>
            </a:pPr>
            <a:r>
              <a:rPr lang="en-GB">
                <a:solidFill>
                  <a:srgbClr val="FFFF00"/>
                </a:solidFill>
                <a:latin typeface="Arial" charset="0"/>
              </a:rPr>
              <a:t>As the liquid comes from the reservoir, it is pushed between the gear teeth or vanes. </a:t>
            </a:r>
          </a:p>
          <a:p>
            <a:pPr algn="just">
              <a:spcBef>
                <a:spcPct val="20000"/>
              </a:spcBef>
            </a:pPr>
            <a:endParaRPr lang="en-GB" sz="1000">
              <a:solidFill>
                <a:srgbClr val="FFFF00"/>
              </a:solidFill>
              <a:latin typeface="Arial" charset="0"/>
            </a:endParaRPr>
          </a:p>
          <a:p>
            <a:pPr algn="just">
              <a:spcBef>
                <a:spcPct val="20000"/>
              </a:spcBef>
            </a:pPr>
            <a:r>
              <a:rPr lang="en-GB">
                <a:solidFill>
                  <a:srgbClr val="FFFF00"/>
                </a:solidFill>
                <a:latin typeface="Arial" charset="0"/>
              </a:rPr>
              <a:t>The oil is moved around to the other side by the action of the pump and sent through the pressure line.</a:t>
            </a:r>
          </a:p>
          <a:p>
            <a:pPr algn="just">
              <a:spcBef>
                <a:spcPct val="20000"/>
              </a:spcBef>
            </a:pPr>
            <a:endParaRPr lang="en-GB" sz="1000">
              <a:solidFill>
                <a:srgbClr val="FFFF00"/>
              </a:solidFill>
              <a:latin typeface="Arial" charset="0"/>
            </a:endParaRPr>
          </a:p>
          <a:p>
            <a:pPr marL="769938" lvl="1" indent="-285750" algn="just">
              <a:spcBef>
                <a:spcPct val="20000"/>
              </a:spcBef>
              <a:buFontTx/>
              <a:buChar char="–"/>
            </a:pPr>
            <a:r>
              <a:rPr lang="en-GB" sz="2000">
                <a:solidFill>
                  <a:srgbClr val="FFFF00"/>
                </a:solidFill>
                <a:latin typeface="Arial" charset="0"/>
              </a:rPr>
              <a:t>Gear pumps have efficiencies that average about 70-80% overall efficiency.</a:t>
            </a:r>
          </a:p>
          <a:p>
            <a:pPr algn="just">
              <a:spcBef>
                <a:spcPct val="20000"/>
              </a:spcBef>
            </a:pPr>
            <a:endParaRPr lang="en-GB">
              <a:solidFill>
                <a:srgbClr val="FFFF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P spid="645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F27F329-FF03-4DFC-A280-6A5CB454A011}" type="slidenum">
              <a:rPr lang="en-GB"/>
              <a:pPr>
                <a:defRPr/>
              </a:pPr>
              <a:t>18</a:t>
            </a:fld>
            <a:endParaRPr lang="en-GB"/>
          </a:p>
        </p:txBody>
      </p:sp>
      <p:sp>
        <p:nvSpPr>
          <p:cNvPr id="20483" name="Rectangle 2"/>
          <p:cNvSpPr>
            <a:spLocks noGrp="1" noChangeArrowheads="1"/>
          </p:cNvSpPr>
          <p:nvPr>
            <p:ph type="title"/>
          </p:nvPr>
        </p:nvSpPr>
        <p:spPr/>
        <p:txBody>
          <a:bodyPr/>
          <a:lstStyle/>
          <a:p>
            <a:pPr eaLnBrk="1" hangingPunct="1"/>
            <a:r>
              <a:rPr lang="en-GB" smtClean="0"/>
              <a:t>Piston Pump</a:t>
            </a:r>
          </a:p>
        </p:txBody>
      </p:sp>
      <p:sp>
        <p:nvSpPr>
          <p:cNvPr id="65539" name="Rectangle 3"/>
          <p:cNvSpPr>
            <a:spLocks noGrp="1" noChangeArrowheads="1"/>
          </p:cNvSpPr>
          <p:nvPr>
            <p:ph type="body" idx="1"/>
          </p:nvPr>
        </p:nvSpPr>
        <p:spPr>
          <a:xfrm>
            <a:off x="533400" y="1412875"/>
            <a:ext cx="8077200" cy="5140325"/>
          </a:xfrm>
        </p:spPr>
        <p:txBody>
          <a:bodyPr/>
          <a:lstStyle/>
          <a:p>
            <a:pPr marL="0" indent="0" algn="just" eaLnBrk="1" hangingPunct="1">
              <a:buFontTx/>
              <a:buNone/>
              <a:tabLst>
                <a:tab pos="0" algn="l"/>
              </a:tabLst>
            </a:pPr>
            <a:r>
              <a:rPr lang="en-GB" smtClean="0"/>
              <a:t>There are two types of </a:t>
            </a:r>
            <a:r>
              <a:rPr lang="en-GB" i="1" smtClean="0"/>
              <a:t>Piston Pump </a:t>
            </a:r>
            <a:r>
              <a:rPr lang="en-GB" smtClean="0"/>
              <a:t>utilised within hydraulic systems – </a:t>
            </a:r>
            <a:r>
              <a:rPr lang="en-GB" b="1" smtClean="0"/>
              <a:t>Radial</a:t>
            </a:r>
            <a:r>
              <a:rPr lang="en-GB" smtClean="0"/>
              <a:t> and </a:t>
            </a:r>
            <a:r>
              <a:rPr lang="en-GB" b="1" smtClean="0"/>
              <a:t>Axial</a:t>
            </a:r>
            <a:r>
              <a:rPr lang="en-GB" smtClean="0"/>
              <a:t>.</a:t>
            </a:r>
            <a:endParaRPr lang="en-GB" b="1" smtClean="0"/>
          </a:p>
          <a:p>
            <a:pPr marL="0" indent="0" algn="just" eaLnBrk="1" hangingPunct="1">
              <a:buFontTx/>
              <a:buNone/>
              <a:tabLst>
                <a:tab pos="0" algn="l"/>
              </a:tabLst>
            </a:pPr>
            <a:endParaRPr lang="en-GB" sz="1000" b="1" smtClean="0"/>
          </a:p>
          <a:p>
            <a:pPr marL="857250" lvl="1" algn="just" eaLnBrk="1" hangingPunct="1">
              <a:tabLst>
                <a:tab pos="0" algn="l"/>
              </a:tabLst>
            </a:pPr>
            <a:r>
              <a:rPr lang="en-GB" smtClean="0"/>
              <a:t>The Radial Piston Pump has pistons that move perpendicular to the pump axis</a:t>
            </a:r>
          </a:p>
          <a:p>
            <a:pPr marL="857250" lvl="1" algn="just" eaLnBrk="1" hangingPunct="1">
              <a:tabLst>
                <a:tab pos="0" algn="l"/>
              </a:tabLst>
            </a:pPr>
            <a:endParaRPr lang="en-GB" sz="1000" smtClean="0"/>
          </a:p>
          <a:p>
            <a:pPr marL="857250" lvl="1" algn="just" eaLnBrk="1" hangingPunct="1">
              <a:tabLst>
                <a:tab pos="0" algn="l"/>
              </a:tabLst>
            </a:pPr>
            <a:r>
              <a:rPr lang="en-GB" smtClean="0"/>
              <a:t>Axial Piston Pumps move parallel to the axis of rotation – the pistons are contained within a rotating cylinder barrel</a:t>
            </a:r>
          </a:p>
          <a:p>
            <a:pPr marL="857250" lvl="1" algn="just" eaLnBrk="1" hangingPunct="1">
              <a:tabLst>
                <a:tab pos="0" algn="l"/>
              </a:tabLst>
            </a:pPr>
            <a:endParaRPr lang="en-GB" sz="1000" smtClean="0"/>
          </a:p>
          <a:p>
            <a:pPr marL="0" indent="0" algn="just" eaLnBrk="1" hangingPunct="1">
              <a:buFontTx/>
              <a:buNone/>
              <a:tabLst>
                <a:tab pos="0" algn="l"/>
              </a:tabLst>
            </a:pPr>
            <a:r>
              <a:rPr lang="en-GB" smtClean="0"/>
              <a:t>They have the advantage of being more compact in design. The pumps are easier and more economical to manufacture.</a:t>
            </a:r>
          </a:p>
          <a:p>
            <a:pPr marL="0" indent="0" algn="just" eaLnBrk="1" hangingPunct="1">
              <a:buFontTx/>
              <a:buNone/>
              <a:tabLst>
                <a:tab pos="0" algn="l"/>
              </a:tabLst>
            </a:pPr>
            <a:endParaRPr lang="en-GB" sz="1000" smtClean="0"/>
          </a:p>
          <a:p>
            <a:pPr marL="0" indent="0" algn="just" eaLnBrk="1" hangingPunct="1">
              <a:buFontTx/>
              <a:buNone/>
              <a:tabLst>
                <a:tab pos="0" algn="l"/>
              </a:tabLst>
            </a:pPr>
            <a:r>
              <a:rPr lang="en-GB" smtClean="0"/>
              <a:t>A disadvantage is that they are more sensitive to oil contamination.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4095651-EA3E-405B-8C1D-5BCA817CD39C}" type="slidenum">
              <a:rPr lang="en-GB"/>
              <a:pPr>
                <a:defRPr/>
              </a:pPr>
              <a:t>19</a:t>
            </a:fld>
            <a:endParaRPr lang="en-GB"/>
          </a:p>
        </p:txBody>
      </p:sp>
      <p:sp>
        <p:nvSpPr>
          <p:cNvPr id="21507" name="Rectangle 2"/>
          <p:cNvSpPr>
            <a:spLocks noGrp="1" noChangeArrowheads="1"/>
          </p:cNvSpPr>
          <p:nvPr>
            <p:ph type="title"/>
          </p:nvPr>
        </p:nvSpPr>
        <p:spPr/>
        <p:txBody>
          <a:bodyPr/>
          <a:lstStyle/>
          <a:p>
            <a:pPr eaLnBrk="1" hangingPunct="1"/>
            <a:r>
              <a:rPr lang="en-GB" smtClean="0"/>
              <a:t>Hydraulic Fluid Lines</a:t>
            </a:r>
          </a:p>
        </p:txBody>
      </p:sp>
      <p:sp>
        <p:nvSpPr>
          <p:cNvPr id="59395" name="Rectangle 3"/>
          <p:cNvSpPr>
            <a:spLocks noGrp="1" noChangeArrowheads="1"/>
          </p:cNvSpPr>
          <p:nvPr>
            <p:ph type="body" idx="1"/>
          </p:nvPr>
        </p:nvSpPr>
        <p:spPr/>
        <p:txBody>
          <a:bodyPr/>
          <a:lstStyle/>
          <a:p>
            <a:pPr marL="0" indent="0" algn="just" eaLnBrk="1" hangingPunct="1">
              <a:buFontTx/>
              <a:buNone/>
            </a:pPr>
            <a:r>
              <a:rPr lang="en-GB" smtClean="0"/>
              <a:t>The hydraulic fluid lines transport the hydraulic fluid to and from the pump through to all the components of the hydraulic system. </a:t>
            </a:r>
          </a:p>
          <a:p>
            <a:pPr marL="0" indent="0" algn="just" eaLnBrk="1" hangingPunct="1">
              <a:buFontTx/>
              <a:buNone/>
            </a:pPr>
            <a:endParaRPr lang="en-GB" sz="1000" smtClean="0"/>
          </a:p>
          <a:p>
            <a:pPr marL="0" indent="0" algn="just" eaLnBrk="1" hangingPunct="1">
              <a:buFontTx/>
              <a:buNone/>
            </a:pPr>
            <a:r>
              <a:rPr lang="en-GB" smtClean="0"/>
              <a:t>These lines can be rigid metal tubes, or flexible hose assemblies.</a:t>
            </a:r>
          </a:p>
          <a:p>
            <a:pPr marL="0" indent="0" algn="just" eaLnBrk="1" hangingPunct="1">
              <a:buFontTx/>
              <a:buNone/>
            </a:pPr>
            <a:endParaRPr lang="en-GB" sz="1000" smtClean="0"/>
          </a:p>
          <a:p>
            <a:pPr marL="0" indent="0" algn="just" eaLnBrk="1" hangingPunct="1">
              <a:buFontTx/>
              <a:buNone/>
            </a:pPr>
            <a:r>
              <a:rPr lang="en-GB" smtClean="0"/>
              <a:t>The fluid lines can transport fluid either under pressure or via vacuum (i.e. suction).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54B2306-6281-4AFC-87C1-76018961D55C}" type="slidenum">
              <a:rPr lang="en-GB"/>
              <a:pPr>
                <a:defRPr/>
              </a:pPr>
              <a:t>2</a:t>
            </a:fld>
            <a:endParaRPr lang="en-GB"/>
          </a:p>
        </p:txBody>
      </p:sp>
      <p:pic>
        <p:nvPicPr>
          <p:cNvPr id="52228" name="Picture 4" descr="Coltishall Jag"/>
          <p:cNvPicPr>
            <a:picLocks noChangeArrowheads="1"/>
          </p:cNvPicPr>
          <p:nvPr/>
        </p:nvPicPr>
        <p:blipFill>
          <a:blip r:embed="rId3" cstate="print"/>
          <a:srcRect/>
          <a:stretch>
            <a:fillRect/>
          </a:stretch>
        </p:blipFill>
        <p:spPr bwMode="auto">
          <a:xfrm>
            <a:off x="603250" y="690563"/>
            <a:ext cx="7931150" cy="5329237"/>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fade">
                                      <p:cBhvr>
                                        <p:cTn id="7" dur="20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5EF799A5-AA6D-42B4-8968-1B32BBB0101E}" type="slidenum">
              <a:rPr lang="en-GB"/>
              <a:pPr>
                <a:defRPr/>
              </a:pPr>
              <a:t>20</a:t>
            </a:fld>
            <a:endParaRPr lang="en-GB"/>
          </a:p>
        </p:txBody>
      </p:sp>
      <p:sp>
        <p:nvSpPr>
          <p:cNvPr id="22531" name="Rectangle 2"/>
          <p:cNvSpPr>
            <a:spLocks noGrp="1" noChangeArrowheads="1"/>
          </p:cNvSpPr>
          <p:nvPr>
            <p:ph type="title"/>
          </p:nvPr>
        </p:nvSpPr>
        <p:spPr/>
        <p:txBody>
          <a:bodyPr/>
          <a:lstStyle/>
          <a:p>
            <a:pPr eaLnBrk="1" hangingPunct="1"/>
            <a:r>
              <a:rPr lang="en-GB" smtClean="0"/>
              <a:t>Hydraulic Selector Valves</a:t>
            </a:r>
          </a:p>
        </p:txBody>
      </p:sp>
      <p:sp>
        <p:nvSpPr>
          <p:cNvPr id="60419" name="Rectangle 3"/>
          <p:cNvSpPr>
            <a:spLocks noGrp="1" noChangeArrowheads="1"/>
          </p:cNvSpPr>
          <p:nvPr>
            <p:ph type="body" idx="1"/>
          </p:nvPr>
        </p:nvSpPr>
        <p:spPr/>
        <p:txBody>
          <a:bodyPr/>
          <a:lstStyle/>
          <a:p>
            <a:pPr marL="0" indent="0" algn="just" eaLnBrk="1" hangingPunct="1">
              <a:buFontTx/>
              <a:buNone/>
            </a:pPr>
            <a:r>
              <a:rPr lang="en-GB" smtClean="0"/>
              <a:t>The hydraulic selector valves are used to control the pressure, direction and flow rate of the hydraulic fluid within the hydraulic system.</a:t>
            </a:r>
          </a:p>
          <a:p>
            <a:pPr marL="0" indent="0" algn="just" eaLnBrk="1" hangingPunct="1">
              <a:buFontTx/>
              <a:buNone/>
            </a:pPr>
            <a:endParaRPr lang="en-GB" sz="1000" smtClean="0"/>
          </a:p>
          <a:p>
            <a:pPr marL="0" indent="0" algn="just" eaLnBrk="1" hangingPunct="1">
              <a:buFontTx/>
              <a:buNone/>
            </a:pPr>
            <a:r>
              <a:rPr lang="en-GB" smtClean="0"/>
              <a:t>There are a number of different types of selector valve in use – a common type is the </a:t>
            </a:r>
            <a:r>
              <a:rPr lang="en-GB" b="1" i="1" smtClean="0"/>
              <a:t>Open Centre Spool Valve</a:t>
            </a:r>
            <a:r>
              <a:rPr lang="en-GB" smtClean="0"/>
              <a:t>.</a:t>
            </a:r>
          </a:p>
        </p:txBody>
      </p:sp>
      <p:pic>
        <p:nvPicPr>
          <p:cNvPr id="60420" name="Picture 4"/>
          <p:cNvPicPr>
            <a:picLocks noChangeAspect="1" noChangeArrowheads="1"/>
          </p:cNvPicPr>
          <p:nvPr/>
        </p:nvPicPr>
        <p:blipFill>
          <a:blip r:embed="rId3" cstate="print"/>
          <a:srcRect l="15686" t="32997" r="12854" b="44780"/>
          <a:stretch>
            <a:fillRect/>
          </a:stretch>
        </p:blipFill>
        <p:spPr bwMode="auto">
          <a:xfrm>
            <a:off x="4953000" y="4191000"/>
            <a:ext cx="3429000" cy="1379538"/>
          </a:xfrm>
          <a:prstGeom prst="rect">
            <a:avLst/>
          </a:prstGeom>
          <a:noFill/>
          <a:ln w="9525">
            <a:solidFill>
              <a:srgbClr val="FFFF00"/>
            </a:solidFill>
            <a:miter lim="800000"/>
            <a:headEnd/>
            <a:tailEnd/>
          </a:ln>
        </p:spPr>
      </p:pic>
      <p:pic>
        <p:nvPicPr>
          <p:cNvPr id="60421" name="Picture 5"/>
          <p:cNvPicPr>
            <a:picLocks noChangeAspect="1" noChangeArrowheads="1"/>
          </p:cNvPicPr>
          <p:nvPr/>
        </p:nvPicPr>
        <p:blipFill>
          <a:blip r:embed="rId3" cstate="print"/>
          <a:srcRect l="15686" t="12122" r="12854" b="67676"/>
          <a:stretch>
            <a:fillRect/>
          </a:stretch>
        </p:blipFill>
        <p:spPr bwMode="auto">
          <a:xfrm>
            <a:off x="762000" y="4191000"/>
            <a:ext cx="3657600" cy="1371600"/>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D2068F0-EA45-40B0-90C1-7A309AC49205}" type="slidenum">
              <a:rPr lang="en-GB"/>
              <a:pPr>
                <a:defRPr/>
              </a:pPr>
              <a:t>21</a:t>
            </a:fld>
            <a:endParaRPr lang="en-GB"/>
          </a:p>
        </p:txBody>
      </p:sp>
      <p:sp>
        <p:nvSpPr>
          <p:cNvPr id="23555" name="Rectangle 2"/>
          <p:cNvSpPr>
            <a:spLocks noGrp="1" noChangeArrowheads="1"/>
          </p:cNvSpPr>
          <p:nvPr>
            <p:ph type="title"/>
          </p:nvPr>
        </p:nvSpPr>
        <p:spPr/>
        <p:txBody>
          <a:bodyPr/>
          <a:lstStyle/>
          <a:p>
            <a:pPr eaLnBrk="1" hangingPunct="1"/>
            <a:r>
              <a:rPr lang="en-GB" smtClean="0"/>
              <a:t>Hydraulic Actuators</a:t>
            </a:r>
          </a:p>
        </p:txBody>
      </p:sp>
      <p:sp>
        <p:nvSpPr>
          <p:cNvPr id="61443" name="Rectangle 3"/>
          <p:cNvSpPr>
            <a:spLocks noGrp="1" noChangeArrowheads="1"/>
          </p:cNvSpPr>
          <p:nvPr>
            <p:ph type="body" idx="1"/>
          </p:nvPr>
        </p:nvSpPr>
        <p:spPr>
          <a:xfrm>
            <a:off x="533400" y="1373188"/>
            <a:ext cx="8077200" cy="5484812"/>
          </a:xfrm>
        </p:spPr>
        <p:txBody>
          <a:bodyPr/>
          <a:lstStyle/>
          <a:p>
            <a:pPr marL="0" indent="0" algn="just" eaLnBrk="1" hangingPunct="1">
              <a:buFontTx/>
              <a:buNone/>
            </a:pPr>
            <a:r>
              <a:rPr lang="en-GB" smtClean="0"/>
              <a:t>The hydraulic actuator converts hydraulic energy into mechanical energy to do work.</a:t>
            </a:r>
          </a:p>
          <a:p>
            <a:pPr marL="0" indent="0" algn="just" eaLnBrk="1" hangingPunct="1">
              <a:buFontTx/>
              <a:buNone/>
            </a:pPr>
            <a:endParaRPr lang="en-GB" sz="1000" smtClean="0"/>
          </a:p>
          <a:p>
            <a:pPr marL="0" indent="0" algn="just" eaLnBrk="1" hangingPunct="1">
              <a:buFontTx/>
              <a:buNone/>
            </a:pPr>
            <a:r>
              <a:rPr lang="en-GB" smtClean="0"/>
              <a:t>The actuators usually take the form of hydraulic cylinders with a piston that allows the hydraulic ram to move in and out.</a:t>
            </a:r>
          </a:p>
          <a:p>
            <a:pPr marL="0" indent="0" algn="just" eaLnBrk="1" hangingPunct="1">
              <a:buFontTx/>
              <a:buNone/>
            </a:pPr>
            <a:endParaRPr lang="en-GB" sz="1000" smtClean="0"/>
          </a:p>
          <a:p>
            <a:pPr marL="0" indent="0" algn="just" eaLnBrk="1" hangingPunct="1">
              <a:buFontTx/>
              <a:buNone/>
            </a:pPr>
            <a:endParaRPr lang="en-GB" smtClean="0"/>
          </a:p>
          <a:p>
            <a:pPr marL="0" indent="0" algn="just" eaLnBrk="1" hangingPunct="1">
              <a:buFontTx/>
              <a:buNone/>
            </a:pPr>
            <a:endParaRPr lang="en-GB" sz="1600" smtClean="0"/>
          </a:p>
          <a:p>
            <a:pPr marL="0" indent="0" algn="just" eaLnBrk="1" hangingPunct="1">
              <a:buFontTx/>
              <a:buNone/>
            </a:pPr>
            <a:endParaRPr lang="en-GB" sz="1600" smtClean="0"/>
          </a:p>
          <a:p>
            <a:pPr marL="0" indent="0" algn="just" eaLnBrk="1" hangingPunct="1">
              <a:buFontTx/>
              <a:buNone/>
            </a:pPr>
            <a:endParaRPr lang="en-GB" smtClean="0"/>
          </a:p>
          <a:p>
            <a:pPr marL="0" indent="0" algn="just" eaLnBrk="1" hangingPunct="1">
              <a:buFontTx/>
              <a:buNone/>
            </a:pPr>
            <a:r>
              <a:rPr lang="en-GB" smtClean="0"/>
              <a:t>In an airframe, they will be used to move the flight controls, lower and retract the undercarriage, deploy the high lift devices, etc.</a:t>
            </a:r>
            <a:endParaRPr lang="en-GB" sz="1000" smtClean="0"/>
          </a:p>
        </p:txBody>
      </p:sp>
      <p:pic>
        <p:nvPicPr>
          <p:cNvPr id="23557" name="Picture 4"/>
          <p:cNvPicPr>
            <a:picLocks noChangeAspect="1" noChangeArrowheads="1"/>
          </p:cNvPicPr>
          <p:nvPr/>
        </p:nvPicPr>
        <p:blipFill>
          <a:blip r:embed="rId3" cstate="print"/>
          <a:srcRect l="8511" t="10867" r="4256" b="5812"/>
          <a:stretch>
            <a:fillRect/>
          </a:stretch>
        </p:blipFill>
        <p:spPr bwMode="auto">
          <a:xfrm>
            <a:off x="2971800" y="3290888"/>
            <a:ext cx="3124200" cy="1752600"/>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62BCFE9-FB04-4CDB-A909-99C7B4801244}" type="slidenum">
              <a:rPr lang="en-GB"/>
              <a:pPr>
                <a:defRPr/>
              </a:pPr>
              <a:t>22</a:t>
            </a:fld>
            <a:endParaRPr lang="en-GB"/>
          </a:p>
        </p:txBody>
      </p:sp>
      <p:sp>
        <p:nvSpPr>
          <p:cNvPr id="24579" name="Rectangle 2"/>
          <p:cNvSpPr>
            <a:spLocks noGrp="1" noChangeArrowheads="1"/>
          </p:cNvSpPr>
          <p:nvPr>
            <p:ph type="title"/>
          </p:nvPr>
        </p:nvSpPr>
        <p:spPr/>
        <p:txBody>
          <a:bodyPr/>
          <a:lstStyle/>
          <a:p>
            <a:pPr eaLnBrk="1" hangingPunct="1"/>
            <a:r>
              <a:rPr lang="en-GB" smtClean="0"/>
              <a:t>Special Problems</a:t>
            </a:r>
          </a:p>
        </p:txBody>
      </p:sp>
      <p:sp>
        <p:nvSpPr>
          <p:cNvPr id="46083" name="Rectangle 3"/>
          <p:cNvSpPr>
            <a:spLocks noGrp="1" noChangeArrowheads="1"/>
          </p:cNvSpPr>
          <p:nvPr>
            <p:ph type="body" idx="1"/>
          </p:nvPr>
        </p:nvSpPr>
        <p:spPr>
          <a:xfrm>
            <a:off x="533400" y="1114425"/>
            <a:ext cx="8229600" cy="5715000"/>
          </a:xfrm>
        </p:spPr>
        <p:txBody>
          <a:bodyPr/>
          <a:lstStyle/>
          <a:p>
            <a:pPr marL="0" indent="0" algn="just" eaLnBrk="1" hangingPunct="1">
              <a:buFontTx/>
              <a:buNone/>
            </a:pPr>
            <a:r>
              <a:rPr lang="en-GB" smtClean="0"/>
              <a:t>The extreme flexibility of hydraulic systems present a number of problems</a:t>
            </a:r>
          </a:p>
          <a:p>
            <a:pPr marL="0" indent="0" algn="just" eaLnBrk="1" hangingPunct="1">
              <a:buFontTx/>
              <a:buNone/>
            </a:pPr>
            <a:endParaRPr lang="en-GB" sz="1000" smtClean="0"/>
          </a:p>
          <a:p>
            <a:pPr marL="769938" lvl="1" algn="just" eaLnBrk="1" hangingPunct="1"/>
            <a:r>
              <a:rPr lang="en-GB" smtClean="0"/>
              <a:t>Since hydraulic fluid has no shape, they must be positively confined throughout the entire system.</a:t>
            </a:r>
          </a:p>
          <a:p>
            <a:pPr marL="769938" lvl="1" algn="just" eaLnBrk="1" hangingPunct="1"/>
            <a:endParaRPr lang="en-GB" sz="1200" smtClean="0"/>
          </a:p>
          <a:p>
            <a:pPr marL="769938" lvl="1" algn="just" eaLnBrk="1" hangingPunct="1"/>
            <a:r>
              <a:rPr lang="en-GB" smtClean="0"/>
              <a:t>Special consideration to the structural integrity of the system must be given – i.e. Strong pipes and containers</a:t>
            </a:r>
          </a:p>
          <a:p>
            <a:pPr marL="769938" lvl="1" algn="just" eaLnBrk="1" hangingPunct="1"/>
            <a:endParaRPr lang="en-GB" sz="1200" smtClean="0"/>
          </a:p>
          <a:p>
            <a:pPr marL="769938" lvl="1" algn="just" eaLnBrk="1" hangingPunct="1"/>
            <a:r>
              <a:rPr lang="en-GB" smtClean="0"/>
              <a:t>Leaks must be prevented – a particular problem with the high pressures involved.</a:t>
            </a:r>
          </a:p>
          <a:p>
            <a:pPr marL="769938" lvl="1" algn="just" eaLnBrk="1" hangingPunct="1"/>
            <a:endParaRPr lang="en-GB" sz="1200" smtClean="0"/>
          </a:p>
          <a:p>
            <a:pPr marL="769938" lvl="1" algn="just" eaLnBrk="1" hangingPunct="1"/>
            <a:r>
              <a:rPr lang="en-GB" smtClean="0"/>
              <a:t>The constant movement of the fluid in the system results in friction within the fluid and hence a reduction in efficiency.</a:t>
            </a:r>
          </a:p>
          <a:p>
            <a:pPr marL="769938" lvl="1" algn="just" eaLnBrk="1" hangingPunct="1"/>
            <a:endParaRPr lang="en-GB" sz="1200" smtClean="0"/>
          </a:p>
          <a:p>
            <a:pPr marL="769938" lvl="1" algn="just" eaLnBrk="1" hangingPunct="1"/>
            <a:r>
              <a:rPr lang="en-GB" smtClean="0"/>
              <a:t>Foreign matter must not be allowed to accumulate in the system.</a:t>
            </a:r>
          </a:p>
          <a:p>
            <a:pPr marL="769938" lvl="1" algn="just" eaLnBrk="1" hangingPunct="1"/>
            <a:endParaRPr lang="en-GB" sz="1200" smtClean="0"/>
          </a:p>
          <a:p>
            <a:pPr marL="769938" lvl="1" algn="just" eaLnBrk="1" hangingPunct="1"/>
            <a:r>
              <a:rPr lang="en-GB" smtClean="0"/>
              <a:t>Chemical action may cause corrosion of the system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C756DD8-4369-44D5-98B8-0D78ABD76106}" type="slidenum">
              <a:rPr lang="en-GB"/>
              <a:pPr>
                <a:defRPr/>
              </a:pPr>
              <a:t>23</a:t>
            </a:fld>
            <a:endParaRPr lang="en-GB"/>
          </a:p>
        </p:txBody>
      </p:sp>
      <p:sp>
        <p:nvSpPr>
          <p:cNvPr id="25603" name="Rectangle 2"/>
          <p:cNvSpPr>
            <a:spLocks noGrp="1" noChangeArrowheads="1"/>
          </p:cNvSpPr>
          <p:nvPr>
            <p:ph type="title"/>
          </p:nvPr>
        </p:nvSpPr>
        <p:spPr/>
        <p:txBody>
          <a:bodyPr/>
          <a:lstStyle/>
          <a:p>
            <a:pPr eaLnBrk="1" hangingPunct="1"/>
            <a:r>
              <a:rPr lang="en-GB" smtClean="0"/>
              <a:t>Pneumatic Systems</a:t>
            </a:r>
          </a:p>
        </p:txBody>
      </p:sp>
      <p:sp>
        <p:nvSpPr>
          <p:cNvPr id="66563" name="Rectangle 3"/>
          <p:cNvSpPr>
            <a:spLocks noGrp="1" noChangeArrowheads="1"/>
          </p:cNvSpPr>
          <p:nvPr>
            <p:ph type="body" idx="1"/>
          </p:nvPr>
        </p:nvSpPr>
        <p:spPr/>
        <p:txBody>
          <a:bodyPr/>
          <a:lstStyle/>
          <a:p>
            <a:pPr marL="0" indent="0" algn="just" eaLnBrk="1" hangingPunct="1">
              <a:buFontTx/>
              <a:buNone/>
            </a:pPr>
            <a:r>
              <a:rPr lang="en-GB" smtClean="0"/>
              <a:t>Pneumatic systems work in a very similar way to that of hydraulic systems. </a:t>
            </a:r>
          </a:p>
          <a:p>
            <a:pPr marL="0" indent="0" algn="just" eaLnBrk="1" hangingPunct="1">
              <a:buFontTx/>
              <a:buNone/>
            </a:pPr>
            <a:endParaRPr lang="en-GB" sz="1000" smtClean="0"/>
          </a:p>
          <a:p>
            <a:pPr marL="0" indent="0" algn="just" eaLnBrk="1" hangingPunct="1">
              <a:buFontTx/>
              <a:buNone/>
            </a:pPr>
            <a:r>
              <a:rPr lang="en-GB" smtClean="0"/>
              <a:t>The major difference is that in pneumatic systems, high pressure air is used instead of hydraulic fluid. </a:t>
            </a:r>
          </a:p>
          <a:p>
            <a:pPr marL="0" indent="0" algn="just" eaLnBrk="1" hangingPunct="1">
              <a:buFontTx/>
              <a:buNone/>
            </a:pPr>
            <a:endParaRPr lang="en-GB" sz="1000" smtClean="0"/>
          </a:p>
          <a:p>
            <a:pPr marL="819150" lvl="1" algn="just" eaLnBrk="1" hangingPunct="1"/>
            <a:r>
              <a:rPr lang="en-GB" smtClean="0"/>
              <a:t>This is because air is much more compressible than fluid and it is much easier to store the pressure, using reservoirs. </a:t>
            </a:r>
          </a:p>
          <a:p>
            <a:pPr marL="0" indent="0" algn="just" eaLnBrk="1" hangingPunct="1">
              <a:buFontTx/>
              <a:buNone/>
            </a:pPr>
            <a:endParaRPr lang="en-GB" sz="1000" smtClean="0"/>
          </a:p>
          <a:p>
            <a:pPr marL="0" indent="0" algn="just" eaLnBrk="1" hangingPunct="1">
              <a:buFontTx/>
              <a:buNone/>
            </a:pPr>
            <a:r>
              <a:rPr lang="en-GB" smtClean="0"/>
              <a:t>This can give a reserve of power for short bursts of very heavy operation, or for emergency use if the system fails.</a:t>
            </a:r>
          </a:p>
          <a:p>
            <a:pPr marL="0" indent="0" algn="just" eaLnBrk="1" hangingPunct="1">
              <a:buFontTx/>
              <a:buNone/>
            </a:pPr>
            <a:endParaRPr lang="en-GB" sz="1000" smtClean="0"/>
          </a:p>
          <a:p>
            <a:pPr marL="0" indent="0" algn="just" eaLnBrk="1" hangingPunct="1">
              <a:buFontTx/>
              <a:buNone/>
            </a:pPr>
            <a:r>
              <a:rPr lang="en-GB" smtClean="0"/>
              <a:t>In an airframe, a pneumatic system can be used in place of a hydraulic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E549B68-881D-4B1F-909E-72D22FAF1F98}" type="slidenum">
              <a:rPr lang="en-GB"/>
              <a:pPr>
                <a:defRPr/>
              </a:pPr>
              <a:t>24</a:t>
            </a:fld>
            <a:endParaRPr lang="en-GB"/>
          </a:p>
        </p:txBody>
      </p:sp>
      <p:sp>
        <p:nvSpPr>
          <p:cNvPr id="26627" name="Rectangle 2"/>
          <p:cNvSpPr>
            <a:spLocks noGrp="1" noChangeArrowheads="1"/>
          </p:cNvSpPr>
          <p:nvPr>
            <p:ph type="title"/>
          </p:nvPr>
        </p:nvSpPr>
        <p:spPr/>
        <p:txBody>
          <a:bodyPr/>
          <a:lstStyle/>
          <a:p>
            <a:pPr eaLnBrk="1" hangingPunct="1"/>
            <a:r>
              <a:rPr lang="en-GB" smtClean="0"/>
              <a:t>Typical Pneumatic System</a:t>
            </a:r>
          </a:p>
        </p:txBody>
      </p:sp>
      <p:sp>
        <p:nvSpPr>
          <p:cNvPr id="67588" name="Rectangle 4"/>
          <p:cNvSpPr>
            <a:spLocks noGrp="1" noChangeArrowheads="1"/>
          </p:cNvSpPr>
          <p:nvPr>
            <p:ph type="body" idx="1"/>
          </p:nvPr>
        </p:nvSpPr>
        <p:spPr>
          <a:xfrm>
            <a:off x="533400" y="1412875"/>
            <a:ext cx="8077200" cy="5140325"/>
          </a:xfrm>
          <a:noFill/>
        </p:spPr>
        <p:txBody>
          <a:bodyPr/>
          <a:lstStyle/>
          <a:p>
            <a:pPr marL="0" indent="0" algn="just" eaLnBrk="1" hangingPunct="1">
              <a:lnSpc>
                <a:spcPct val="80000"/>
              </a:lnSpc>
              <a:buFontTx/>
              <a:buNone/>
            </a:pPr>
            <a:r>
              <a:rPr lang="en-GB" smtClean="0"/>
              <a:t>Like the </a:t>
            </a:r>
            <a:r>
              <a:rPr lang="en-GB" i="1" smtClean="0"/>
              <a:t>hydraulic system</a:t>
            </a:r>
            <a:r>
              <a:rPr lang="en-GB" smtClean="0"/>
              <a:t>, the layout and complexity of a </a:t>
            </a:r>
            <a:r>
              <a:rPr lang="en-GB" i="1" smtClean="0"/>
              <a:t>pneumatic system </a:t>
            </a:r>
            <a:r>
              <a:rPr lang="en-GB" smtClean="0"/>
              <a:t>will vary based on it’s primary function, but the principles and components of the system will be the same.</a:t>
            </a:r>
          </a:p>
          <a:p>
            <a:pPr marL="0" indent="0" eaLnBrk="1" hangingPunct="1">
              <a:lnSpc>
                <a:spcPct val="80000"/>
              </a:lnSpc>
            </a:pPr>
            <a:endParaRPr lang="en-GB" sz="2000" smtClean="0"/>
          </a:p>
          <a:p>
            <a:pPr marL="0" indent="0" eaLnBrk="1" hangingPunct="1">
              <a:lnSpc>
                <a:spcPct val="80000"/>
              </a:lnSpc>
              <a:buFontTx/>
              <a:buNone/>
            </a:pPr>
            <a:r>
              <a:rPr lang="en-GB" smtClean="0"/>
              <a:t>Typically, a pneumatic system will consist of;</a:t>
            </a:r>
          </a:p>
          <a:p>
            <a:pPr marL="0" indent="0" eaLnBrk="1" hangingPunct="1">
              <a:lnSpc>
                <a:spcPct val="80000"/>
              </a:lnSpc>
            </a:pPr>
            <a:endParaRPr lang="en-GB" sz="2000" smtClean="0"/>
          </a:p>
          <a:p>
            <a:pPr marL="769938" lvl="1" eaLnBrk="1" hangingPunct="1">
              <a:lnSpc>
                <a:spcPct val="80000"/>
              </a:lnSpc>
            </a:pPr>
            <a:r>
              <a:rPr lang="en-GB" sz="1600" i="1" smtClean="0"/>
              <a:t>A Storage Cylinder – for the compressed air</a:t>
            </a:r>
          </a:p>
          <a:p>
            <a:pPr marL="769938" lvl="1" eaLnBrk="1" hangingPunct="1">
              <a:lnSpc>
                <a:spcPct val="80000"/>
              </a:lnSpc>
            </a:pPr>
            <a:endParaRPr lang="en-GB" sz="1600" i="1" smtClean="0"/>
          </a:p>
          <a:p>
            <a:pPr marL="769938" lvl="1" eaLnBrk="1" hangingPunct="1">
              <a:lnSpc>
                <a:spcPct val="80000"/>
              </a:lnSpc>
            </a:pPr>
            <a:r>
              <a:rPr lang="en-GB" sz="1600" i="1" smtClean="0"/>
              <a:t>Pressure Gauges</a:t>
            </a:r>
          </a:p>
          <a:p>
            <a:pPr marL="769938" lvl="1" eaLnBrk="1" hangingPunct="1">
              <a:lnSpc>
                <a:spcPct val="80000"/>
              </a:lnSpc>
            </a:pPr>
            <a:endParaRPr lang="en-GB" sz="1600" i="1" smtClean="0"/>
          </a:p>
          <a:p>
            <a:pPr marL="769938" lvl="1" eaLnBrk="1" hangingPunct="1">
              <a:lnSpc>
                <a:spcPct val="80000"/>
              </a:lnSpc>
            </a:pPr>
            <a:r>
              <a:rPr lang="en-GB" sz="1600" i="1" smtClean="0"/>
              <a:t>Pressure Valves – Non-Return, Reducing, Maintaining</a:t>
            </a:r>
          </a:p>
          <a:p>
            <a:pPr marL="769938" lvl="1" eaLnBrk="1" hangingPunct="1">
              <a:lnSpc>
                <a:spcPct val="80000"/>
              </a:lnSpc>
            </a:pPr>
            <a:endParaRPr lang="en-GB" sz="1600" i="1" smtClean="0"/>
          </a:p>
          <a:p>
            <a:pPr marL="769938" lvl="1" eaLnBrk="1" hangingPunct="1">
              <a:lnSpc>
                <a:spcPct val="80000"/>
              </a:lnSpc>
            </a:pPr>
            <a:r>
              <a:rPr lang="en-GB" sz="1600" i="1" smtClean="0"/>
              <a:t>Pneumatic Air Lines</a:t>
            </a:r>
          </a:p>
          <a:p>
            <a:pPr marL="769938" lvl="1" eaLnBrk="1" hangingPunct="1">
              <a:lnSpc>
                <a:spcPct val="80000"/>
              </a:lnSpc>
            </a:pPr>
            <a:endParaRPr lang="en-GB" sz="1600" i="1" smtClean="0"/>
          </a:p>
          <a:p>
            <a:pPr marL="769938" lvl="1" eaLnBrk="1" hangingPunct="1">
              <a:lnSpc>
                <a:spcPct val="80000"/>
              </a:lnSpc>
            </a:pPr>
            <a:r>
              <a:rPr lang="en-GB" sz="1600" i="1" smtClean="0"/>
              <a:t>A number of Pneumatic Selector Valves</a:t>
            </a:r>
          </a:p>
          <a:p>
            <a:pPr marL="769938" lvl="1" eaLnBrk="1" hangingPunct="1">
              <a:lnSpc>
                <a:spcPct val="80000"/>
              </a:lnSpc>
            </a:pPr>
            <a:endParaRPr lang="en-GB" sz="1600" i="1" smtClean="0"/>
          </a:p>
          <a:p>
            <a:pPr marL="769938" lvl="1" eaLnBrk="1" hangingPunct="1">
              <a:lnSpc>
                <a:spcPct val="80000"/>
              </a:lnSpc>
            </a:pPr>
            <a:r>
              <a:rPr lang="en-GB" sz="1600" i="1" smtClean="0"/>
              <a:t>A number of Pneumatic Actuators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8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588">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58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562CE45-B517-46C9-8BE7-6CA5341BBC4B}" type="slidenum">
              <a:rPr lang="en-GB"/>
              <a:pPr>
                <a:defRPr/>
              </a:pPr>
              <a:t>25</a:t>
            </a:fld>
            <a:endParaRPr lang="en-GB"/>
          </a:p>
        </p:txBody>
      </p:sp>
      <p:sp>
        <p:nvSpPr>
          <p:cNvPr id="27651" name="Rectangle 2"/>
          <p:cNvSpPr>
            <a:spLocks noGrp="1" noChangeArrowheads="1"/>
          </p:cNvSpPr>
          <p:nvPr>
            <p:ph type="title"/>
          </p:nvPr>
        </p:nvSpPr>
        <p:spPr/>
        <p:txBody>
          <a:bodyPr/>
          <a:lstStyle/>
          <a:p>
            <a:pPr eaLnBrk="1" hangingPunct="1"/>
            <a:r>
              <a:rPr lang="en-GB" smtClean="0"/>
              <a:t>Typical Layout</a:t>
            </a:r>
          </a:p>
        </p:txBody>
      </p:sp>
      <p:sp>
        <p:nvSpPr>
          <p:cNvPr id="68611" name="Rectangle 3"/>
          <p:cNvSpPr>
            <a:spLocks noGrp="1" noChangeArrowheads="1"/>
          </p:cNvSpPr>
          <p:nvPr>
            <p:ph type="body" idx="1"/>
          </p:nvPr>
        </p:nvSpPr>
        <p:spPr/>
        <p:txBody>
          <a:bodyPr/>
          <a:lstStyle/>
          <a:p>
            <a:pPr marL="0" indent="0" eaLnBrk="1" hangingPunct="1">
              <a:buFontTx/>
              <a:buNone/>
            </a:pPr>
            <a:r>
              <a:rPr lang="en-GB" smtClean="0"/>
              <a:t>The diagram below shows a typical layout of components in a </a:t>
            </a:r>
            <a:r>
              <a:rPr lang="en-GB" i="1" smtClean="0"/>
              <a:t>Pneumatic System</a:t>
            </a:r>
            <a:r>
              <a:rPr lang="en-GB" smtClean="0"/>
              <a:t>.</a:t>
            </a:r>
          </a:p>
          <a:p>
            <a:pPr marL="0" indent="0" eaLnBrk="1" hangingPunct="1">
              <a:buFontTx/>
              <a:buNone/>
            </a:pPr>
            <a:endParaRPr lang="en-GB" smtClean="0"/>
          </a:p>
        </p:txBody>
      </p:sp>
      <p:pic>
        <p:nvPicPr>
          <p:cNvPr id="68613" name="Picture 5"/>
          <p:cNvPicPr>
            <a:picLocks noChangeAspect="1" noChangeArrowheads="1"/>
          </p:cNvPicPr>
          <p:nvPr/>
        </p:nvPicPr>
        <p:blipFill>
          <a:blip r:embed="rId3" cstate="print"/>
          <a:srcRect/>
          <a:stretch>
            <a:fillRect/>
          </a:stretch>
        </p:blipFill>
        <p:spPr bwMode="auto">
          <a:xfrm>
            <a:off x="2268538" y="2420938"/>
            <a:ext cx="4667250" cy="3895725"/>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D844A25-E60E-40FF-A271-42AC5A4C7CBA}" type="slidenum">
              <a:rPr lang="en-GB"/>
              <a:pPr>
                <a:defRPr/>
              </a:pPr>
              <a:t>26</a:t>
            </a:fld>
            <a:endParaRPr lang="en-GB"/>
          </a:p>
        </p:txBody>
      </p:sp>
      <p:sp>
        <p:nvSpPr>
          <p:cNvPr id="28675" name="Rectangle 2"/>
          <p:cNvSpPr>
            <a:spLocks noGrp="1" noChangeArrowheads="1"/>
          </p:cNvSpPr>
          <p:nvPr>
            <p:ph type="title"/>
          </p:nvPr>
        </p:nvSpPr>
        <p:spPr/>
        <p:txBody>
          <a:bodyPr/>
          <a:lstStyle/>
          <a:p>
            <a:pPr eaLnBrk="1" hangingPunct="1"/>
            <a:r>
              <a:rPr lang="en-GB" smtClean="0"/>
              <a:t>Disadvantages of Pneumatics</a:t>
            </a:r>
          </a:p>
        </p:txBody>
      </p:sp>
      <p:sp>
        <p:nvSpPr>
          <p:cNvPr id="69635" name="Rectangle 3"/>
          <p:cNvSpPr>
            <a:spLocks noGrp="1" noChangeArrowheads="1"/>
          </p:cNvSpPr>
          <p:nvPr>
            <p:ph type="body" idx="1"/>
          </p:nvPr>
        </p:nvSpPr>
        <p:spPr/>
        <p:txBody>
          <a:bodyPr/>
          <a:lstStyle/>
          <a:p>
            <a:pPr marL="0" indent="0" algn="just" eaLnBrk="1" hangingPunct="1">
              <a:buFontTx/>
              <a:buNone/>
            </a:pPr>
            <a:r>
              <a:rPr lang="en-GB" smtClean="0"/>
              <a:t>However, the compressibility of air can be a major disadvantage, as pneumatic systems lack the instant response that a simple hydraulic system can provide.</a:t>
            </a:r>
          </a:p>
          <a:p>
            <a:pPr marL="0" indent="0" algn="just" eaLnBrk="1" hangingPunct="1">
              <a:buFontTx/>
              <a:buNone/>
            </a:pPr>
            <a:endParaRPr lang="en-GB" sz="1000" smtClean="0"/>
          </a:p>
          <a:p>
            <a:pPr marL="0" indent="0" algn="just" eaLnBrk="1" hangingPunct="1">
              <a:buFontTx/>
              <a:buNone/>
            </a:pPr>
            <a:r>
              <a:rPr lang="en-GB" smtClean="0"/>
              <a:t>The rate of movement of pneumatic actuators depends strongly on the load, or the force which resists the movement. </a:t>
            </a:r>
          </a:p>
          <a:p>
            <a:pPr marL="0" indent="0" algn="just" eaLnBrk="1" hangingPunct="1">
              <a:buFontTx/>
              <a:buNone/>
            </a:pPr>
            <a:endParaRPr lang="en-GB" sz="1000" smtClean="0"/>
          </a:p>
          <a:p>
            <a:pPr marL="0" indent="0" algn="just" eaLnBrk="1" hangingPunct="1">
              <a:buFontTx/>
              <a:buNone/>
            </a:pPr>
            <a:r>
              <a:rPr lang="en-GB" smtClean="0"/>
              <a:t>This compressibility also means that the position of systems needing partial movements, such as control surfaces, cannot be controlled with any degree of accuracy.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056F31E-F1CB-493E-97A6-C7886E6E3759}" type="slidenum">
              <a:rPr lang="en-GB"/>
              <a:pPr>
                <a:defRPr/>
              </a:pPr>
              <a:t>27</a:t>
            </a:fld>
            <a:endParaRPr lang="en-GB"/>
          </a:p>
        </p:txBody>
      </p:sp>
      <p:sp>
        <p:nvSpPr>
          <p:cNvPr id="29699" name="Rectangle 2"/>
          <p:cNvSpPr>
            <a:spLocks noGrp="1" noChangeArrowheads="1"/>
          </p:cNvSpPr>
          <p:nvPr>
            <p:ph type="title"/>
          </p:nvPr>
        </p:nvSpPr>
        <p:spPr/>
        <p:txBody>
          <a:bodyPr/>
          <a:lstStyle/>
          <a:p>
            <a:pPr eaLnBrk="1" hangingPunct="1"/>
            <a:r>
              <a:rPr lang="en-GB" smtClean="0"/>
              <a:t>Disadvantage of Pneumatics</a:t>
            </a:r>
          </a:p>
        </p:txBody>
      </p:sp>
      <p:sp>
        <p:nvSpPr>
          <p:cNvPr id="71683" name="Rectangle 3"/>
          <p:cNvSpPr>
            <a:spLocks noGrp="1" noChangeArrowheads="1"/>
          </p:cNvSpPr>
          <p:nvPr>
            <p:ph type="body" idx="1"/>
          </p:nvPr>
        </p:nvSpPr>
        <p:spPr/>
        <p:txBody>
          <a:bodyPr/>
          <a:lstStyle/>
          <a:p>
            <a:pPr marL="0" indent="0" algn="just" eaLnBrk="1" hangingPunct="1">
              <a:buFontTx/>
              <a:buNone/>
            </a:pPr>
            <a:r>
              <a:rPr lang="en-GB" smtClean="0"/>
              <a:t>Another major disadvantage of using pneumatic systems is the relative inefficiency in transmitting power in comparison with hydraulic systems</a:t>
            </a:r>
          </a:p>
          <a:p>
            <a:pPr marL="0" indent="0" algn="just" eaLnBrk="1" hangingPunct="1">
              <a:buFontTx/>
              <a:buNone/>
            </a:pPr>
            <a:endParaRPr lang="en-GB" sz="1000" smtClean="0"/>
          </a:p>
          <a:p>
            <a:pPr marL="0" indent="0" algn="just" eaLnBrk="1" hangingPunct="1">
              <a:buFontTx/>
              <a:buNone/>
            </a:pPr>
            <a:r>
              <a:rPr lang="en-GB" smtClean="0"/>
              <a:t>This is because energy is lost in compressing the air, a problem that does not occur with hydraulic fluid.</a:t>
            </a:r>
          </a:p>
          <a:p>
            <a:pPr marL="0" indent="0" algn="just" eaLnBrk="1" hangingPunct="1">
              <a:buFontTx/>
              <a:buNone/>
            </a:pPr>
            <a:endParaRPr lang="en-GB" sz="1000" smtClean="0"/>
          </a:p>
          <a:p>
            <a:pPr marL="0" indent="0" algn="just" eaLnBrk="1" hangingPunct="1">
              <a:buFontTx/>
              <a:buNone/>
            </a:pPr>
            <a:r>
              <a:rPr lang="en-GB" smtClean="0"/>
              <a:t>Because of these major disadvantages, many aircraft are not fitted with a pneumatic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C98EBF4-55A2-4629-AC83-FB2045A5D218}" type="slidenum">
              <a:rPr lang="en-GB"/>
              <a:pPr>
                <a:defRPr/>
              </a:pPr>
              <a:t>28</a:t>
            </a:fld>
            <a:endParaRPr lang="en-GB"/>
          </a:p>
        </p:txBody>
      </p:sp>
      <p:sp>
        <p:nvSpPr>
          <p:cNvPr id="30723" name="Rectangle 2"/>
          <p:cNvSpPr>
            <a:spLocks noGrp="1" noChangeArrowheads="1"/>
          </p:cNvSpPr>
          <p:nvPr>
            <p:ph type="title"/>
          </p:nvPr>
        </p:nvSpPr>
        <p:spPr/>
        <p:txBody>
          <a:bodyPr/>
          <a:lstStyle/>
          <a:p>
            <a:pPr eaLnBrk="1" hangingPunct="1"/>
            <a:r>
              <a:rPr lang="en-GB" smtClean="0"/>
              <a:t>Conclusions</a:t>
            </a:r>
          </a:p>
        </p:txBody>
      </p:sp>
      <p:sp>
        <p:nvSpPr>
          <p:cNvPr id="48131" name="Rectangle 3"/>
          <p:cNvSpPr>
            <a:spLocks noGrp="1" noChangeArrowheads="1"/>
          </p:cNvSpPr>
          <p:nvPr>
            <p:ph type="body" idx="1"/>
          </p:nvPr>
        </p:nvSpPr>
        <p:spPr>
          <a:xfrm>
            <a:off x="533400" y="1412875"/>
            <a:ext cx="8077200" cy="5140325"/>
          </a:xfrm>
        </p:spPr>
        <p:txBody>
          <a:bodyPr/>
          <a:lstStyle/>
          <a:p>
            <a:pPr marL="0" indent="0" algn="just" eaLnBrk="1" hangingPunct="1">
              <a:spcBef>
                <a:spcPct val="0"/>
              </a:spcBef>
              <a:buFontTx/>
              <a:buNone/>
            </a:pPr>
            <a:r>
              <a:rPr lang="en-US" smtClean="0"/>
              <a:t>You should now have a basic understanding of the hydraulic &amp; pneumatic systems, their components and the areas where they are used on the airframe.</a:t>
            </a:r>
          </a:p>
          <a:p>
            <a:pPr marL="0" indent="0" algn="just" eaLnBrk="1" hangingPunct="1">
              <a:spcBef>
                <a:spcPct val="0"/>
              </a:spcBef>
              <a:buFontTx/>
              <a:buNone/>
            </a:pPr>
            <a:endParaRPr lang="en-US" smtClean="0"/>
          </a:p>
          <a:p>
            <a:pPr marL="0" indent="0" algn="just" eaLnBrk="1" hangingPunct="1">
              <a:spcBef>
                <a:spcPct val="0"/>
              </a:spcBef>
              <a:buFontTx/>
              <a:buNone/>
            </a:pPr>
            <a:r>
              <a:rPr lang="en-US" smtClean="0"/>
              <a:t>The hydraulic &amp; pneumatic systems are simple, yet efficient means of transmitting power and/or motion</a:t>
            </a:r>
            <a:endParaRPr lang="en-GB" smtClean="0"/>
          </a:p>
          <a:p>
            <a:pPr marL="0" indent="0" algn="just" eaLnBrk="1" hangingPunct="1">
              <a:spcBef>
                <a:spcPct val="0"/>
              </a:spcBef>
              <a:buFontTx/>
              <a:buNone/>
            </a:pPr>
            <a:endParaRPr lang="en-GB" smtClean="0"/>
          </a:p>
          <a:p>
            <a:pPr marL="0" indent="0" algn="ctr" eaLnBrk="1" hangingPunct="1">
              <a:spcBef>
                <a:spcPct val="0"/>
              </a:spcBef>
              <a:buFontTx/>
              <a:buNone/>
            </a:pPr>
            <a:r>
              <a:rPr lang="en-GB" i="1" smtClean="0"/>
              <a:t>Any Questions?</a:t>
            </a: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animEffect transition="in" filter="dissolve">
                                      <p:cBhvr>
                                        <p:cTn id="15" dur="5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09F94B8-F56C-4763-820B-167235FA6461}" type="slidenum">
              <a:rPr lang="en-GB"/>
              <a:pPr>
                <a:defRPr/>
              </a:pPr>
              <a:t>29</a:t>
            </a:fld>
            <a:endParaRPr lang="en-GB"/>
          </a:p>
        </p:txBody>
      </p:sp>
      <p:sp>
        <p:nvSpPr>
          <p:cNvPr id="31747" name="Rectangle 2"/>
          <p:cNvSpPr>
            <a:spLocks noGrp="1" noChangeArrowheads="1"/>
          </p:cNvSpPr>
          <p:nvPr>
            <p:ph type="title"/>
          </p:nvPr>
        </p:nvSpPr>
        <p:spPr/>
        <p:txBody>
          <a:bodyPr/>
          <a:lstStyle/>
          <a:p>
            <a:pPr eaLnBrk="1" hangingPunct="1"/>
            <a:r>
              <a:rPr lang="en-GB" smtClean="0"/>
              <a:t>Questions</a:t>
            </a:r>
          </a:p>
        </p:txBody>
      </p:sp>
      <p:sp>
        <p:nvSpPr>
          <p:cNvPr id="49155" name="Rectangle 3"/>
          <p:cNvSpPr>
            <a:spLocks noGrp="1" noChangeArrowheads="1"/>
          </p:cNvSpPr>
          <p:nvPr>
            <p:ph type="body" idx="1"/>
          </p:nvPr>
        </p:nvSpPr>
        <p:spPr>
          <a:xfrm>
            <a:off x="533400" y="1412875"/>
            <a:ext cx="8077200" cy="5184775"/>
          </a:xfrm>
        </p:spPr>
        <p:txBody>
          <a:bodyPr/>
          <a:lstStyle/>
          <a:p>
            <a:pPr marL="457200" indent="-457200" algn="just" eaLnBrk="1" hangingPunct="1">
              <a:buFontTx/>
              <a:buNone/>
            </a:pPr>
            <a:r>
              <a:rPr lang="en-GB" smtClean="0"/>
              <a:t>Here are some questions for you!</a:t>
            </a:r>
          </a:p>
          <a:p>
            <a:pPr marL="457200" indent="-457200" algn="just" eaLnBrk="1" hangingPunct="1">
              <a:buFontTx/>
              <a:buNone/>
            </a:pPr>
            <a:endParaRPr lang="en-GB" sz="1000" smtClean="0"/>
          </a:p>
          <a:p>
            <a:pPr marL="457200" indent="-457200" algn="just" eaLnBrk="1" hangingPunct="1">
              <a:buFontTx/>
              <a:buAutoNum type="arabicPeriod"/>
            </a:pPr>
            <a:r>
              <a:rPr lang="en-GB" smtClean="0"/>
              <a:t>Name the main components of the </a:t>
            </a:r>
            <a:r>
              <a:rPr lang="en-GB" b="1" i="1" smtClean="0"/>
              <a:t>Hydraulic System</a:t>
            </a:r>
            <a:r>
              <a:rPr lang="en-GB" smtClean="0"/>
              <a:t>?</a:t>
            </a:r>
          </a:p>
          <a:p>
            <a:pPr marL="457200" indent="-457200" algn="just" eaLnBrk="1" hangingPunct="1">
              <a:buFontTx/>
              <a:buAutoNum type="arabicPeriod"/>
            </a:pPr>
            <a:endParaRPr lang="en-GB" b="1" smtClean="0"/>
          </a:p>
          <a:p>
            <a:pPr marL="457200" indent="-457200" algn="just" eaLnBrk="1" hangingPunct="1">
              <a:buFontTx/>
              <a:buAutoNum type="arabicPeriod"/>
            </a:pPr>
            <a:r>
              <a:rPr lang="en-GB" smtClean="0"/>
              <a:t>What are the two main types of power pump used within the </a:t>
            </a:r>
            <a:r>
              <a:rPr lang="en-GB" i="1" smtClean="0"/>
              <a:t>Hydraulic System</a:t>
            </a:r>
            <a:r>
              <a:rPr lang="en-GB" smtClean="0"/>
              <a:t>?</a:t>
            </a:r>
          </a:p>
          <a:p>
            <a:pPr marL="457200" indent="-457200" algn="just" eaLnBrk="1" hangingPunct="1">
              <a:buFontTx/>
              <a:buAutoNum type="arabicPeriod"/>
            </a:pPr>
            <a:endParaRPr lang="en-GB" smtClean="0"/>
          </a:p>
          <a:p>
            <a:pPr marL="457200" indent="-457200" algn="just" eaLnBrk="1" hangingPunct="1">
              <a:buFontTx/>
              <a:buAutoNum type="arabicPeriod"/>
            </a:pPr>
            <a:r>
              <a:rPr lang="en-GB" smtClean="0"/>
              <a:t>What does Pascal’s Law state about the compressibility of fluids?</a:t>
            </a:r>
          </a:p>
          <a:p>
            <a:pPr marL="457200" indent="-457200" algn="just" eaLnBrk="1" hangingPunct="1">
              <a:buFontTx/>
              <a:buAutoNum type="arabicPeriod"/>
            </a:pPr>
            <a:endParaRPr lang="en-GB" smtClean="0"/>
          </a:p>
          <a:p>
            <a:pPr marL="457200" indent="-457200" algn="just" eaLnBrk="1" hangingPunct="1">
              <a:buFontTx/>
              <a:buAutoNum type="arabicPeriod"/>
            </a:pPr>
            <a:r>
              <a:rPr lang="en-GB" smtClean="0"/>
              <a:t>Name the main components of the </a:t>
            </a:r>
            <a:r>
              <a:rPr lang="en-GB" b="1" i="1" smtClean="0"/>
              <a:t>Pneumatic System</a:t>
            </a:r>
            <a:r>
              <a:rPr lang="en-GB" smtClean="0"/>
              <a:t>?</a:t>
            </a:r>
          </a:p>
        </p:txBody>
      </p:sp>
      <p:sp>
        <p:nvSpPr>
          <p:cNvPr id="31749" name="AutoShape 4">
            <a:hlinkClick r:id="rId3" action="ppaction://hlinkpres?slideindex=1&amp;slidetitle="/>
          </p:cNvPr>
          <p:cNvSpPr>
            <a:spLocks noChangeArrowheads="1"/>
          </p:cNvSpPr>
          <p:nvPr/>
        </p:nvSpPr>
        <p:spPr bwMode="auto">
          <a:xfrm rot="5400000">
            <a:off x="8748713" y="115888"/>
            <a:ext cx="287337" cy="287337"/>
          </a:xfrm>
          <a:custGeom>
            <a:avLst/>
            <a:gdLst>
              <a:gd name="T0" fmla="*/ 1636876 w 21600"/>
              <a:gd name="T1" fmla="*/ 0 h 21600"/>
              <a:gd name="T2" fmla="*/ 540619 w 21600"/>
              <a:gd name="T3" fmla="*/ 3822341 h 21600"/>
              <a:gd name="T4" fmla="*/ 1720936 w 21600"/>
              <a:gd name="T5" fmla="*/ 1470540 h 21600"/>
              <a:gd name="T6" fmla="*/ 2771551 w 21600"/>
              <a:gd name="T7" fmla="*/ 2527874 h 21600"/>
              <a:gd name="T8" fmla="*/ 3822341 w 21600"/>
              <a:gd name="T9" fmla="*/ 147054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85BAA81-F77E-40BB-A4F8-20F37CF93216}" type="slidenum">
              <a:rPr lang="en-GB"/>
              <a:pPr>
                <a:defRPr/>
              </a:pPr>
              <a:t>3</a:t>
            </a:fld>
            <a:endParaRPr lang="en-GB"/>
          </a:p>
        </p:txBody>
      </p:sp>
      <p:sp>
        <p:nvSpPr>
          <p:cNvPr id="5123" name="Rectangle 2"/>
          <p:cNvSpPr>
            <a:spLocks noGrp="1" noChangeArrowheads="1"/>
          </p:cNvSpPr>
          <p:nvPr>
            <p:ph type="title"/>
          </p:nvPr>
        </p:nvSpPr>
        <p:spPr/>
        <p:txBody>
          <a:bodyPr/>
          <a:lstStyle/>
          <a:p>
            <a:pPr eaLnBrk="1" hangingPunct="1"/>
            <a:r>
              <a:rPr lang="en-GB" smtClean="0"/>
              <a:t>Learning Objectives</a:t>
            </a:r>
            <a:endParaRPr lang="en-US" smtClean="0"/>
          </a:p>
        </p:txBody>
      </p:sp>
      <p:sp>
        <p:nvSpPr>
          <p:cNvPr id="34819" name="Rectangle 3"/>
          <p:cNvSpPr>
            <a:spLocks noGrp="1" noChangeArrowheads="1"/>
          </p:cNvSpPr>
          <p:nvPr>
            <p:ph type="body" idx="1"/>
          </p:nvPr>
        </p:nvSpPr>
        <p:spPr>
          <a:xfrm>
            <a:off x="533400" y="1196975"/>
            <a:ext cx="8077200" cy="5256213"/>
          </a:xfrm>
        </p:spPr>
        <p:txBody>
          <a:bodyPr/>
          <a:lstStyle/>
          <a:p>
            <a:pPr marL="0" indent="0" algn="just" eaLnBrk="1" hangingPunct="1">
              <a:buFontTx/>
              <a:buNone/>
            </a:pPr>
            <a:r>
              <a:rPr lang="en-GB" smtClean="0"/>
              <a:t>The purpose of this chapter is to provide a basic introduction to the principles of hydraulics &amp; pneumatics and their application within the airframe.</a:t>
            </a:r>
          </a:p>
          <a:p>
            <a:pPr marL="0" indent="0" algn="just" eaLnBrk="1" hangingPunct="1"/>
            <a:endParaRPr lang="en-GB" smtClean="0"/>
          </a:p>
          <a:p>
            <a:pPr marL="0" indent="0" algn="just" eaLnBrk="1" hangingPunct="1">
              <a:buFontTx/>
              <a:buNone/>
            </a:pPr>
            <a:r>
              <a:rPr lang="en-GB" smtClean="0"/>
              <a:t>So, by the end of this presentation you will be able to identify the main components of an aircraft hydraulic system, the use of pneumatics and recognise their function.</a:t>
            </a:r>
          </a:p>
          <a:p>
            <a:pPr marL="0" indent="0" algn="just" eaLnBrk="1" hangingPunct="1">
              <a:buFontTx/>
              <a:buNone/>
            </a:pPr>
            <a:endParaRPr lang="en-GB" smtClean="0"/>
          </a:p>
          <a:p>
            <a:pPr marL="0" indent="0" algn="ctr" eaLnBrk="1" hangingPunct="1">
              <a:buFontTx/>
              <a:buNone/>
            </a:pPr>
            <a:r>
              <a:rPr lang="en-GB" i="1" smtClean="0"/>
              <a:t>But first a recap of Chapter 5 with some questions.</a:t>
            </a:r>
            <a:endParaRPr lang="en-US"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animEffect transition="in" filter="dissolve">
                                      <p:cBhvr>
                                        <p:cTn id="15"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90D5CDF-21FE-42DB-B6F4-753426D1275B}" type="slidenum">
              <a:rPr lang="en-GB"/>
              <a:pPr>
                <a:defRPr/>
              </a:pPr>
              <a:t>4</a:t>
            </a:fld>
            <a:endParaRPr lang="en-GB"/>
          </a:p>
        </p:txBody>
      </p:sp>
      <p:sp>
        <p:nvSpPr>
          <p:cNvPr id="6147" name="Rectangle 2"/>
          <p:cNvSpPr>
            <a:spLocks noGrp="1" noChangeArrowheads="1"/>
          </p:cNvSpPr>
          <p:nvPr>
            <p:ph type="title"/>
          </p:nvPr>
        </p:nvSpPr>
        <p:spPr/>
        <p:txBody>
          <a:bodyPr/>
          <a:lstStyle/>
          <a:p>
            <a:pPr eaLnBrk="1" hangingPunct="1"/>
            <a:r>
              <a:rPr lang="en-GB" smtClean="0"/>
              <a:t>Chapter 5 Revision</a:t>
            </a:r>
            <a:endParaRPr lang="en-US" smtClean="0"/>
          </a:p>
        </p:txBody>
      </p:sp>
      <p:sp>
        <p:nvSpPr>
          <p:cNvPr id="36867" name="Rectangle 3"/>
          <p:cNvSpPr>
            <a:spLocks noGrp="1" noChangeArrowheads="1"/>
          </p:cNvSpPr>
          <p:nvPr>
            <p:ph type="body" idx="1"/>
          </p:nvPr>
        </p:nvSpPr>
        <p:spPr/>
        <p:txBody>
          <a:bodyPr/>
          <a:lstStyle/>
          <a:p>
            <a:pPr marL="457200" indent="-457200" eaLnBrk="1" hangingPunct="1">
              <a:buFontTx/>
              <a:buNone/>
            </a:pPr>
            <a:r>
              <a:rPr lang="en-GB" smtClean="0"/>
              <a:t>A couple of questions about the previous chapter.</a:t>
            </a:r>
          </a:p>
          <a:p>
            <a:pPr marL="457200" indent="-457200" eaLnBrk="1" hangingPunct="1">
              <a:buFontTx/>
              <a:buNone/>
            </a:pPr>
            <a:endParaRPr lang="en-GB" sz="1000" smtClean="0"/>
          </a:p>
          <a:p>
            <a:pPr marL="457200" indent="-457200" algn="just" eaLnBrk="1" hangingPunct="1">
              <a:buFontTx/>
              <a:buAutoNum type="arabicPeriod"/>
            </a:pPr>
            <a:r>
              <a:rPr lang="en-GB" smtClean="0"/>
              <a:t>Name </a:t>
            </a:r>
            <a:r>
              <a:rPr lang="en-GB" b="1" smtClean="0"/>
              <a:t>2</a:t>
            </a:r>
            <a:r>
              <a:rPr lang="en-GB" smtClean="0"/>
              <a:t> components found in a wing?</a:t>
            </a:r>
          </a:p>
          <a:p>
            <a:pPr marL="457200" indent="-457200" algn="just" eaLnBrk="1" hangingPunct="1">
              <a:buFontTx/>
              <a:buAutoNum type="arabicPeriod"/>
            </a:pPr>
            <a:endParaRPr lang="en-GB" smtClean="0"/>
          </a:p>
          <a:p>
            <a:pPr marL="457200" indent="-457200" algn="just" eaLnBrk="1" hangingPunct="1">
              <a:buFontTx/>
              <a:buAutoNum type="arabicPeriod"/>
            </a:pPr>
            <a:r>
              <a:rPr lang="en-GB" smtClean="0"/>
              <a:t>What do we call the type of construction where the skin takes a proportion of the loading in the airframe?</a:t>
            </a:r>
          </a:p>
          <a:p>
            <a:pPr marL="457200" indent="-457200" algn="just" eaLnBrk="1" hangingPunct="1">
              <a:buFontTx/>
              <a:buAutoNum type="arabicPeriod"/>
            </a:pPr>
            <a:endParaRPr lang="en-GB" smtClean="0"/>
          </a:p>
          <a:p>
            <a:pPr marL="457200" indent="-457200" algn="just" eaLnBrk="1" hangingPunct="1">
              <a:buFontTx/>
              <a:buAutoNum type="arabicPeriod"/>
            </a:pPr>
            <a:r>
              <a:rPr lang="en-GB" smtClean="0"/>
              <a:t>Most modern large aircraft use two main spars, with stressed skin between them, what is this type of construction called?</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BBC9E5D-8ABF-4A26-AC30-067AB86DCA14}" type="slidenum">
              <a:rPr lang="en-GB"/>
              <a:pPr>
                <a:defRPr/>
              </a:pPr>
              <a:t>5</a:t>
            </a:fld>
            <a:endParaRPr lang="en-GB"/>
          </a:p>
        </p:txBody>
      </p:sp>
      <p:sp>
        <p:nvSpPr>
          <p:cNvPr id="7171" name="Rectangle 2"/>
          <p:cNvSpPr>
            <a:spLocks noGrp="1" noChangeArrowheads="1"/>
          </p:cNvSpPr>
          <p:nvPr>
            <p:ph type="title"/>
          </p:nvPr>
        </p:nvSpPr>
        <p:spPr/>
        <p:txBody>
          <a:bodyPr/>
          <a:lstStyle/>
          <a:p>
            <a:pPr eaLnBrk="1" hangingPunct="1"/>
            <a:r>
              <a:rPr lang="en-GB" smtClean="0"/>
              <a:t>Introduction</a:t>
            </a:r>
          </a:p>
        </p:txBody>
      </p:sp>
      <p:sp>
        <p:nvSpPr>
          <p:cNvPr id="37891" name="Rectangle 3"/>
          <p:cNvSpPr>
            <a:spLocks noGrp="1" noChangeArrowheads="1"/>
          </p:cNvSpPr>
          <p:nvPr>
            <p:ph type="body" idx="1"/>
          </p:nvPr>
        </p:nvSpPr>
        <p:spPr>
          <a:xfrm>
            <a:off x="533400" y="1371600"/>
            <a:ext cx="8077200" cy="4572000"/>
          </a:xfrm>
        </p:spPr>
        <p:txBody>
          <a:bodyPr/>
          <a:lstStyle/>
          <a:p>
            <a:pPr marL="0" indent="0" algn="just" eaLnBrk="1" hangingPunct="1">
              <a:buFontTx/>
              <a:buNone/>
            </a:pPr>
            <a:r>
              <a:rPr lang="en-GB" smtClean="0"/>
              <a:t>The term </a:t>
            </a:r>
            <a:r>
              <a:rPr lang="en-GB" b="1" i="1" smtClean="0"/>
              <a:t>‘hydraulics’</a:t>
            </a:r>
            <a:r>
              <a:rPr lang="en-GB" smtClean="0"/>
              <a:t> refers to the power produced in moving liquids.</a:t>
            </a:r>
          </a:p>
          <a:p>
            <a:pPr marL="0" indent="0" algn="just" eaLnBrk="1" hangingPunct="1">
              <a:buFontTx/>
              <a:buNone/>
            </a:pPr>
            <a:endParaRPr lang="en-GB" sz="1000" smtClean="0"/>
          </a:p>
          <a:p>
            <a:pPr marL="0" indent="0" algn="just" eaLnBrk="1" hangingPunct="1">
              <a:buFontTx/>
              <a:buNone/>
            </a:pPr>
            <a:r>
              <a:rPr lang="en-GB" smtClean="0"/>
              <a:t>Hydraulic power in the form of water wheels and other simple devices has been in use for centuries, but it wasn’t until the 17</a:t>
            </a:r>
            <a:r>
              <a:rPr lang="en-GB" baseline="30000" smtClean="0"/>
              <a:t>th</a:t>
            </a:r>
            <a:r>
              <a:rPr lang="en-GB" smtClean="0"/>
              <a:t> Century that the principles of hydraulics were formulated into scientific law.</a:t>
            </a:r>
          </a:p>
          <a:p>
            <a:pPr marL="0" indent="0" algn="just" eaLnBrk="1" hangingPunct="1">
              <a:buFontTx/>
              <a:buNone/>
            </a:pPr>
            <a:endParaRPr lang="en-GB" sz="1000" smtClean="0"/>
          </a:p>
          <a:p>
            <a:pPr marL="0" indent="0" algn="just" eaLnBrk="1" hangingPunct="1">
              <a:buFontTx/>
              <a:buNone/>
            </a:pPr>
            <a:r>
              <a:rPr lang="en-GB" smtClean="0"/>
              <a:t>Modern hydraulic systems are defined as;</a:t>
            </a:r>
          </a:p>
          <a:p>
            <a:pPr marL="0" indent="0" eaLnBrk="1" hangingPunct="1"/>
            <a:endParaRPr lang="en-GB" sz="1000" smtClean="0"/>
          </a:p>
          <a:p>
            <a:pPr marL="0" indent="0" algn="ctr" eaLnBrk="1" hangingPunct="1">
              <a:buFontTx/>
              <a:buNone/>
            </a:pPr>
            <a:r>
              <a:rPr lang="en-GB" i="1" smtClean="0"/>
              <a:t>The use of confined liquids to transmit power, multiply force or produce motion efficiently.</a:t>
            </a:r>
          </a:p>
          <a:p>
            <a:pPr marL="0" indent="0" algn="ctr" eaLnBrk="1" hangingPunct="1">
              <a:buFontTx/>
              <a:buNone/>
            </a:pPr>
            <a:endParaRPr lang="en-GB" smtClean="0"/>
          </a:p>
          <a:p>
            <a:pPr marL="0" indent="0" eaLnBrk="1" hangingPunct="1">
              <a:buFontTx/>
              <a:buNone/>
            </a:pP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7891">
                                            <p:txEl>
                                              <p:pRg st="6" end="6"/>
                                            </p:txEl>
                                          </p:spTgt>
                                        </p:tgtEl>
                                        <p:attrNameLst>
                                          <p:attrName>style.visibility</p:attrName>
                                        </p:attrNameLst>
                                      </p:cBhvr>
                                      <p:to>
                                        <p:strVal val="visible"/>
                                      </p:to>
                                    </p:set>
                                    <p:animEffect transition="in" filter="dissolve">
                                      <p:cBhvr>
                                        <p:cTn id="19"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7C1D4EA-BDFD-4549-978D-769114E7A410}" type="slidenum">
              <a:rPr lang="en-GB"/>
              <a:pPr>
                <a:defRPr/>
              </a:pPr>
              <a:t>6</a:t>
            </a:fld>
            <a:endParaRPr lang="en-GB"/>
          </a:p>
        </p:txBody>
      </p:sp>
      <p:sp>
        <p:nvSpPr>
          <p:cNvPr id="8195" name="Rectangle 2"/>
          <p:cNvSpPr>
            <a:spLocks noGrp="1" noChangeArrowheads="1"/>
          </p:cNvSpPr>
          <p:nvPr>
            <p:ph type="title"/>
          </p:nvPr>
        </p:nvSpPr>
        <p:spPr/>
        <p:txBody>
          <a:bodyPr/>
          <a:lstStyle/>
          <a:p>
            <a:pPr eaLnBrk="1" hangingPunct="1"/>
            <a:r>
              <a:rPr lang="en-GB" smtClean="0"/>
              <a:t>Pascal’s Law</a:t>
            </a:r>
          </a:p>
        </p:txBody>
      </p:sp>
      <p:sp>
        <p:nvSpPr>
          <p:cNvPr id="38915" name="Rectangle 3"/>
          <p:cNvSpPr>
            <a:spLocks noGrp="1" noChangeArrowheads="1"/>
          </p:cNvSpPr>
          <p:nvPr>
            <p:ph type="body" idx="1"/>
          </p:nvPr>
        </p:nvSpPr>
        <p:spPr/>
        <p:txBody>
          <a:bodyPr/>
          <a:lstStyle/>
          <a:p>
            <a:pPr marL="0" indent="0" algn="just" eaLnBrk="1" hangingPunct="1">
              <a:buFontTx/>
              <a:buNone/>
            </a:pPr>
            <a:r>
              <a:rPr lang="en-GB" smtClean="0"/>
              <a:t>The French mathematician &amp; philosopher, Blaise Pascal, discovered that liquids cannot be compressed.</a:t>
            </a:r>
          </a:p>
          <a:p>
            <a:pPr marL="0" indent="0" algn="just" eaLnBrk="1" hangingPunct="1"/>
            <a:endParaRPr lang="en-GB" sz="1000" smtClean="0"/>
          </a:p>
          <a:p>
            <a:pPr marL="0" indent="0" algn="just" eaLnBrk="1" hangingPunct="1">
              <a:buFontTx/>
              <a:buNone/>
            </a:pPr>
            <a:r>
              <a:rPr lang="en-GB" smtClean="0"/>
              <a:t>His work on hydraulics led to him publishing the following law concerning confined fluids;</a:t>
            </a:r>
          </a:p>
          <a:p>
            <a:pPr marL="0" indent="0" eaLnBrk="1" hangingPunct="1"/>
            <a:endParaRPr lang="en-GB" sz="1000" smtClean="0"/>
          </a:p>
          <a:p>
            <a:pPr marL="0" indent="0" algn="ctr" eaLnBrk="1" hangingPunct="1">
              <a:buFontTx/>
              <a:buNone/>
            </a:pPr>
            <a:r>
              <a:rPr lang="en-GB" i="1" smtClean="0"/>
              <a:t>"a change in the pressure of an enclosed incompressible fluid is conveyed undiminished to every part of the fluid and to the surfaces of its container."</a:t>
            </a:r>
          </a:p>
          <a:p>
            <a:pPr marL="0" indent="0" algn="ctr" eaLnBrk="1" hangingPunct="1">
              <a:buFontTx/>
              <a:buNone/>
            </a:pPr>
            <a:endParaRPr lang="en-GB" sz="1000" i="1" smtClean="0"/>
          </a:p>
          <a:p>
            <a:pPr marL="0" indent="0" algn="just" eaLnBrk="1" hangingPunct="1">
              <a:buFontTx/>
              <a:buNone/>
            </a:pPr>
            <a:r>
              <a:rPr lang="en-GB" smtClean="0"/>
              <a:t>In other words, if a pressure is applied on a confined fluid, this pressure is transmitted in all directions with equal force on equal areas.</a:t>
            </a:r>
          </a:p>
          <a:p>
            <a:pPr marL="0" indent="0" eaLnBrk="1" hangingPunct="1">
              <a:buFontTx/>
              <a:buNone/>
            </a:pP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animEffect transition="in" filter="dissolve">
                                      <p:cBhvr>
                                        <p:cTn id="15" dur="500"/>
                                        <p:tgtEl>
                                          <p:spTgt spid="3891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64F07C53-2ECC-4D26-918A-3291D80CB552}" type="slidenum">
              <a:rPr lang="en-GB"/>
              <a:pPr>
                <a:defRPr/>
              </a:pPr>
              <a:t>7</a:t>
            </a:fld>
            <a:endParaRPr lang="en-GB"/>
          </a:p>
        </p:txBody>
      </p:sp>
      <p:sp>
        <p:nvSpPr>
          <p:cNvPr id="9219" name="Rectangle 2"/>
          <p:cNvSpPr>
            <a:spLocks noGrp="1" noChangeArrowheads="1"/>
          </p:cNvSpPr>
          <p:nvPr>
            <p:ph type="title"/>
          </p:nvPr>
        </p:nvSpPr>
        <p:spPr/>
        <p:txBody>
          <a:bodyPr/>
          <a:lstStyle/>
          <a:p>
            <a:pPr eaLnBrk="1" hangingPunct="1"/>
            <a:r>
              <a:rPr lang="en-GB" smtClean="0"/>
              <a:t>The Law in Practice</a:t>
            </a:r>
          </a:p>
        </p:txBody>
      </p:sp>
      <p:sp>
        <p:nvSpPr>
          <p:cNvPr id="50179" name="Rectangle 3"/>
          <p:cNvSpPr>
            <a:spLocks noGrp="1" noChangeArrowheads="1"/>
          </p:cNvSpPr>
          <p:nvPr>
            <p:ph type="body" idx="1"/>
          </p:nvPr>
        </p:nvSpPr>
        <p:spPr>
          <a:xfrm>
            <a:off x="533400" y="1412875"/>
            <a:ext cx="5486400" cy="4648200"/>
          </a:xfrm>
        </p:spPr>
        <p:txBody>
          <a:bodyPr/>
          <a:lstStyle/>
          <a:p>
            <a:pPr marL="0" indent="0" algn="just" eaLnBrk="1" hangingPunct="1">
              <a:buFontTx/>
              <a:buNone/>
            </a:pPr>
            <a:r>
              <a:rPr lang="en-GB" smtClean="0"/>
              <a:t>A full bottle of washing up fluid has a 1 Sq.Ins opening.</a:t>
            </a:r>
          </a:p>
          <a:p>
            <a:pPr marL="0" indent="0" algn="just" eaLnBrk="1" hangingPunct="1">
              <a:buFontTx/>
              <a:buNone/>
            </a:pPr>
            <a:endParaRPr lang="en-GB" sz="1000" smtClean="0"/>
          </a:p>
          <a:p>
            <a:pPr marL="0" indent="0" algn="just" eaLnBrk="1" hangingPunct="1">
              <a:buFontTx/>
              <a:buNone/>
            </a:pPr>
            <a:r>
              <a:rPr lang="en-GB" smtClean="0"/>
              <a:t>If we then apply 10 lbs of force through the cap…….</a:t>
            </a:r>
          </a:p>
          <a:p>
            <a:pPr marL="0" indent="0" algn="just" eaLnBrk="1" hangingPunct="1">
              <a:buFontTx/>
              <a:buNone/>
            </a:pPr>
            <a:endParaRPr lang="en-GB" sz="1000" smtClean="0"/>
          </a:p>
          <a:p>
            <a:pPr marL="0" indent="0" algn="just" eaLnBrk="1" hangingPunct="1">
              <a:buFontTx/>
              <a:buNone/>
            </a:pPr>
            <a:r>
              <a:rPr lang="en-GB" smtClean="0"/>
              <a:t>……Then 10 lbs of force would be equally applied to all sides of the bottle by the fluid in the bottle</a:t>
            </a:r>
          </a:p>
          <a:p>
            <a:pPr marL="0" indent="0" algn="just" eaLnBrk="1" hangingPunct="1">
              <a:buFontTx/>
              <a:buNone/>
            </a:pPr>
            <a:endParaRPr lang="en-GB" sz="1000" smtClean="0"/>
          </a:p>
          <a:p>
            <a:pPr marL="0" indent="0" algn="ctr" eaLnBrk="1" hangingPunct="1">
              <a:buFontTx/>
              <a:buNone/>
            </a:pPr>
            <a:r>
              <a:rPr lang="en-GB" i="1" smtClean="0"/>
              <a:t>The fluid pressure within the bottle is expressed as 10 psi (pounds per square inch).</a:t>
            </a:r>
          </a:p>
          <a:p>
            <a:pPr marL="0" indent="0" eaLnBrk="1" hangingPunct="1">
              <a:buFontTx/>
              <a:buNone/>
            </a:pPr>
            <a:endParaRPr lang="en-GB" i="1" smtClean="0"/>
          </a:p>
        </p:txBody>
      </p:sp>
      <p:pic>
        <p:nvPicPr>
          <p:cNvPr id="52050" name="Picture 850"/>
          <p:cNvPicPr>
            <a:picLocks noChangeAspect="1" noChangeArrowheads="1"/>
          </p:cNvPicPr>
          <p:nvPr/>
        </p:nvPicPr>
        <p:blipFill>
          <a:blip r:embed="rId3" cstate="print"/>
          <a:srcRect/>
          <a:stretch>
            <a:fillRect/>
          </a:stretch>
        </p:blipFill>
        <p:spPr bwMode="auto">
          <a:xfrm>
            <a:off x="6477000" y="2406650"/>
            <a:ext cx="1879600" cy="3668713"/>
          </a:xfrm>
          <a:prstGeom prst="rect">
            <a:avLst/>
          </a:prstGeom>
          <a:noFill/>
          <a:ln w="9525">
            <a:noFill/>
            <a:miter lim="800000"/>
            <a:headEnd/>
            <a:tailEnd/>
          </a:ln>
        </p:spPr>
      </p:pic>
      <p:sp>
        <p:nvSpPr>
          <p:cNvPr id="50181" name="Rectangle 5"/>
          <p:cNvSpPr>
            <a:spLocks noChangeArrowheads="1"/>
          </p:cNvSpPr>
          <p:nvPr/>
        </p:nvSpPr>
        <p:spPr bwMode="auto">
          <a:xfrm>
            <a:off x="6772275" y="1447800"/>
            <a:ext cx="1295400" cy="568325"/>
          </a:xfrm>
          <a:prstGeom prst="rect">
            <a:avLst/>
          </a:prstGeom>
          <a:noFill/>
          <a:ln w="9525">
            <a:noFill/>
            <a:miter lim="800000"/>
            <a:headEnd/>
            <a:tailEnd/>
          </a:ln>
        </p:spPr>
        <p:txBody>
          <a:bodyPr/>
          <a:lstStyle/>
          <a:p>
            <a:pPr marL="457200" indent="-457200" algn="ctr">
              <a:spcBef>
                <a:spcPct val="20000"/>
              </a:spcBef>
            </a:pPr>
            <a:r>
              <a:rPr lang="en-US">
                <a:solidFill>
                  <a:srgbClr val="FFFF00"/>
                </a:solidFill>
                <a:latin typeface="Arial" charset="0"/>
              </a:rPr>
              <a:t>10 lbs</a:t>
            </a:r>
          </a:p>
        </p:txBody>
      </p:sp>
      <p:sp>
        <p:nvSpPr>
          <p:cNvPr id="50182" name="Rectangle 6"/>
          <p:cNvSpPr>
            <a:spLocks noChangeArrowheads="1"/>
          </p:cNvSpPr>
          <p:nvPr/>
        </p:nvSpPr>
        <p:spPr bwMode="auto">
          <a:xfrm>
            <a:off x="6634163" y="3352800"/>
            <a:ext cx="1533525" cy="568325"/>
          </a:xfrm>
          <a:prstGeom prst="rect">
            <a:avLst/>
          </a:prstGeom>
          <a:noFill/>
          <a:ln w="9525">
            <a:noFill/>
            <a:miter lim="800000"/>
            <a:headEnd/>
            <a:tailEnd/>
          </a:ln>
        </p:spPr>
        <p:txBody>
          <a:bodyPr/>
          <a:lstStyle/>
          <a:p>
            <a:pPr marL="457200" indent="-457200" algn="ctr">
              <a:spcBef>
                <a:spcPct val="20000"/>
              </a:spcBef>
            </a:pPr>
            <a:r>
              <a:rPr lang="en-US">
                <a:solidFill>
                  <a:srgbClr val="FFFF00"/>
                </a:solidFill>
                <a:latin typeface="Arial" charset="0"/>
              </a:rPr>
              <a:t>1 Sq.Ins</a:t>
            </a:r>
          </a:p>
        </p:txBody>
      </p:sp>
      <p:sp>
        <p:nvSpPr>
          <p:cNvPr id="55964" name="AutoShape 3740"/>
          <p:cNvSpPr>
            <a:spLocks noChangeArrowheads="1"/>
          </p:cNvSpPr>
          <p:nvPr/>
        </p:nvSpPr>
        <p:spPr bwMode="auto">
          <a:xfrm rot="5400000" flipV="1">
            <a:off x="7000875" y="2019300"/>
            <a:ext cx="800100" cy="571500"/>
          </a:xfrm>
          <a:custGeom>
            <a:avLst/>
            <a:gdLst>
              <a:gd name="T0" fmla="*/ 22227779 w 21600"/>
              <a:gd name="T1" fmla="*/ 0 h 21600"/>
              <a:gd name="T2" fmla="*/ 0 w 21600"/>
              <a:gd name="T3" fmla="*/ 7560469 h 21600"/>
              <a:gd name="T4" fmla="*/ 22227779 w 21600"/>
              <a:gd name="T5" fmla="*/ 15120939 h 21600"/>
              <a:gd name="T6" fmla="*/ 29637036 w 21600"/>
              <a:gd name="T7" fmla="*/ 75604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5C5C00"/>
              </a:gs>
              <a:gs pos="100000">
                <a:srgbClr val="FFFF00"/>
              </a:gs>
            </a:gsLst>
            <a:lin ang="5400000" scaled="1"/>
          </a:gradFill>
          <a:ln w="9525">
            <a:solidFill>
              <a:schemeClr val="tx1"/>
            </a:solidFill>
            <a:miter lim="800000"/>
            <a:headEnd/>
            <a:tailEnd/>
          </a:ln>
        </p:spPr>
        <p:txBody>
          <a:bodyPr wrap="none" anchor="ctr"/>
          <a:lstStyle/>
          <a:p>
            <a:endParaRPr lang="en-GB"/>
          </a:p>
        </p:txBody>
      </p:sp>
      <p:sp>
        <p:nvSpPr>
          <p:cNvPr id="55965" name="AutoShape 3741"/>
          <p:cNvSpPr>
            <a:spLocks noChangeArrowheads="1"/>
          </p:cNvSpPr>
          <p:nvPr/>
        </p:nvSpPr>
        <p:spPr bwMode="auto">
          <a:xfrm rot="-5400000">
            <a:off x="7158038" y="3043237"/>
            <a:ext cx="495300" cy="276225"/>
          </a:xfrm>
          <a:custGeom>
            <a:avLst/>
            <a:gdLst>
              <a:gd name="T0" fmla="*/ 8518128 w 21600"/>
              <a:gd name="T1" fmla="*/ 0 h 21600"/>
              <a:gd name="T2" fmla="*/ 0 w 21600"/>
              <a:gd name="T3" fmla="*/ 1766216 h 21600"/>
              <a:gd name="T4" fmla="*/ 8518128 w 21600"/>
              <a:gd name="T5" fmla="*/ 3532419 h 21600"/>
              <a:gd name="T6" fmla="*/ 11357503 w 21600"/>
              <a:gd name="T7" fmla="*/ 176621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FF00"/>
              </a:gs>
              <a:gs pos="100000">
                <a:srgbClr val="5C5C00"/>
              </a:gs>
            </a:gsLst>
            <a:lin ang="5400000" scaled="1"/>
          </a:gradFill>
          <a:ln w="9525">
            <a:solidFill>
              <a:schemeClr val="tx1"/>
            </a:solidFill>
            <a:miter lim="800000"/>
            <a:headEnd/>
            <a:tailEnd/>
          </a:ln>
        </p:spPr>
        <p:txBody>
          <a:bodyPr wrap="none" anchor="ctr"/>
          <a:lstStyle/>
          <a:p>
            <a:endParaRPr lang="en-GB"/>
          </a:p>
        </p:txBody>
      </p:sp>
      <p:sp>
        <p:nvSpPr>
          <p:cNvPr id="9226" name="AutoShape 3742"/>
          <p:cNvSpPr>
            <a:spLocks noChangeArrowheads="1"/>
          </p:cNvSpPr>
          <p:nvPr/>
        </p:nvSpPr>
        <p:spPr bwMode="auto">
          <a:xfrm>
            <a:off x="6505575" y="3886200"/>
            <a:ext cx="1752600" cy="1662113"/>
          </a:xfrm>
          <a:custGeom>
            <a:avLst/>
            <a:gdLst>
              <a:gd name="T0" fmla="*/ 142204006 w 21600"/>
              <a:gd name="T1" fmla="*/ 63949563 h 21600"/>
              <a:gd name="T2" fmla="*/ 71102003 w 21600"/>
              <a:gd name="T3" fmla="*/ 127899049 h 21600"/>
              <a:gd name="T4" fmla="*/ 0 w 21600"/>
              <a:gd name="T5" fmla="*/ 63949563 h 21600"/>
              <a:gd name="T6" fmla="*/ 71102003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gradFill rotWithShape="0">
            <a:gsLst>
              <a:gs pos="0">
                <a:srgbClr val="5C5C00"/>
              </a:gs>
              <a:gs pos="100000">
                <a:srgbClr val="FFFF00"/>
              </a:gs>
            </a:gsLst>
            <a:path path="rect">
              <a:fillToRect l="50000" t="50000" r="50000" b="50000"/>
            </a:path>
          </a:gradFill>
          <a:ln w="9525">
            <a:solidFill>
              <a:schemeClr val="tx1"/>
            </a:solidFill>
            <a:miter lim="800000"/>
            <a:headEnd/>
            <a:tailEnd/>
          </a:ln>
        </p:spPr>
        <p:txBody>
          <a:bodyPr wrap="none" anchor="ctr"/>
          <a:lstStyle/>
          <a:p>
            <a:endParaRPr lang="en-GB"/>
          </a:p>
        </p:txBody>
      </p:sp>
      <p:sp>
        <p:nvSpPr>
          <p:cNvPr id="50183" name="Rectangle 7"/>
          <p:cNvSpPr>
            <a:spLocks noChangeArrowheads="1"/>
          </p:cNvSpPr>
          <p:nvPr/>
        </p:nvSpPr>
        <p:spPr bwMode="auto">
          <a:xfrm>
            <a:off x="6724650" y="4491038"/>
            <a:ext cx="1295400" cy="568325"/>
          </a:xfrm>
          <a:prstGeom prst="rect">
            <a:avLst/>
          </a:prstGeom>
          <a:noFill/>
          <a:ln w="9525">
            <a:noFill/>
            <a:miter lim="800000"/>
            <a:headEnd/>
            <a:tailEnd/>
          </a:ln>
        </p:spPr>
        <p:txBody>
          <a:bodyPr/>
          <a:lstStyle/>
          <a:p>
            <a:pPr marL="457200" indent="-457200" algn="ctr">
              <a:spcBef>
                <a:spcPct val="20000"/>
              </a:spcBef>
            </a:pPr>
            <a:r>
              <a:rPr lang="en-US">
                <a:solidFill>
                  <a:srgbClr val="FFFF00"/>
                </a:solidFill>
                <a:latin typeface="Arial" charset="0"/>
              </a:rPr>
              <a:t>10 psi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0181">
                                            <p:txEl>
                                              <p:pRg st="0" end="0"/>
                                            </p:txEl>
                                          </p:spTgt>
                                        </p:tgtEl>
                                        <p:attrNameLst>
                                          <p:attrName>style.visibility</p:attrName>
                                        </p:attrNameLst>
                                      </p:cBhvr>
                                      <p:to>
                                        <p:strVal val="visible"/>
                                      </p:to>
                                    </p:set>
                                  </p:childTnLst>
                                </p:cTn>
                              </p:par>
                              <p:par>
                                <p:cTn id="15" presetID="22" presetClass="entr" presetSubtype="1" fill="hold" grpId="0" nodeType="withEffect">
                                  <p:stCondLst>
                                    <p:cond delay="0"/>
                                  </p:stCondLst>
                                  <p:childTnLst>
                                    <p:set>
                                      <p:cBhvr>
                                        <p:cTn id="16" dur="1" fill="hold">
                                          <p:stCondLst>
                                            <p:cond delay="0"/>
                                          </p:stCondLst>
                                        </p:cTn>
                                        <p:tgtEl>
                                          <p:spTgt spid="55964"/>
                                        </p:tgtEl>
                                        <p:attrNameLst>
                                          <p:attrName>style.visibility</p:attrName>
                                        </p:attrNameLst>
                                      </p:cBhvr>
                                      <p:to>
                                        <p:strVal val="visible"/>
                                      </p:to>
                                    </p:set>
                                    <p:animEffect transition="in" filter="wipe(up)">
                                      <p:cBhvr>
                                        <p:cTn id="17" dur="500"/>
                                        <p:tgtEl>
                                          <p:spTgt spid="55964"/>
                                        </p:tgtEl>
                                      </p:cBhvr>
                                    </p:animEffect>
                                  </p:childTnLst>
                                </p:cTn>
                              </p:par>
                              <p:par>
                                <p:cTn id="18" presetID="1" presetClass="entr" presetSubtype="0" fill="hold" grpId="0" nodeType="withEffect">
                                  <p:stCondLst>
                                    <p:cond delay="0"/>
                                  </p:stCondLst>
                                  <p:childTnLst>
                                    <p:set>
                                      <p:cBhvr>
                                        <p:cTn id="19" dur="1" fill="hold">
                                          <p:stCondLst>
                                            <p:cond delay="499"/>
                                          </p:stCondLst>
                                        </p:cTn>
                                        <p:tgtEl>
                                          <p:spTgt spid="5018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0179">
                                            <p:txEl>
                                              <p:pRg st="6" end="6"/>
                                            </p:txEl>
                                          </p:spTgt>
                                        </p:tgtEl>
                                        <p:attrNameLst>
                                          <p:attrName>style.visibility</p:attrName>
                                        </p:attrNameLst>
                                      </p:cBhvr>
                                      <p:to>
                                        <p:strVal val="visible"/>
                                      </p:to>
                                    </p:set>
                                    <p:animEffect transition="in" filter="dissolve">
                                      <p:cBhvr>
                                        <p:cTn id="28" dur="500"/>
                                        <p:tgtEl>
                                          <p:spTgt spid="50179">
                                            <p:txEl>
                                              <p:pRg st="6" end="6"/>
                                            </p:txEl>
                                          </p:spTgt>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559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1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50181" grpId="0" build="p" autoUpdateAnimBg="0" advAuto="0"/>
      <p:bldP spid="50182" grpId="0" build="p" autoUpdateAnimBg="0" advAuto="0"/>
      <p:bldP spid="55964" grpId="0" animBg="1"/>
      <p:bldP spid="55965" grpId="0" animBg="1"/>
      <p:bldP spid="50183"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77ABE9F6-8453-4FB7-AAE0-A42ED1BE840D}" type="slidenum">
              <a:rPr lang="en-GB"/>
              <a:pPr>
                <a:defRPr/>
              </a:pPr>
              <a:t>8</a:t>
            </a:fld>
            <a:endParaRPr lang="en-GB"/>
          </a:p>
        </p:txBody>
      </p:sp>
      <p:sp>
        <p:nvSpPr>
          <p:cNvPr id="10243" name="Rectangle 2"/>
          <p:cNvSpPr>
            <a:spLocks noGrp="1" noChangeArrowheads="1"/>
          </p:cNvSpPr>
          <p:nvPr>
            <p:ph type="title"/>
          </p:nvPr>
        </p:nvSpPr>
        <p:spPr/>
        <p:txBody>
          <a:bodyPr/>
          <a:lstStyle/>
          <a:p>
            <a:pPr eaLnBrk="1" hangingPunct="1"/>
            <a:r>
              <a:rPr lang="en-GB" smtClean="0"/>
              <a:t>Basic Hydraulic System</a:t>
            </a:r>
          </a:p>
        </p:txBody>
      </p:sp>
      <p:sp>
        <p:nvSpPr>
          <p:cNvPr id="40963" name="AutoShape 3"/>
          <p:cNvSpPr>
            <a:spLocks noChangeAspect="1" noChangeArrowheads="1"/>
          </p:cNvSpPr>
          <p:nvPr>
            <p:ph type="body" idx="1"/>
          </p:nvPr>
        </p:nvSpPr>
        <p:spPr>
          <a:xfrm>
            <a:off x="533400" y="1295400"/>
            <a:ext cx="8077200" cy="5181600"/>
          </a:xfrm>
        </p:spPr>
        <p:txBody>
          <a:bodyPr/>
          <a:lstStyle/>
          <a:p>
            <a:pPr marL="0" indent="0" algn="just" eaLnBrk="1" hangingPunct="1">
              <a:buFontTx/>
              <a:buNone/>
            </a:pPr>
            <a:r>
              <a:rPr lang="en-GB" smtClean="0"/>
              <a:t>A ‘</a:t>
            </a:r>
            <a:r>
              <a:rPr lang="en-GB" b="1" i="1" smtClean="0"/>
              <a:t>Basic’</a:t>
            </a:r>
            <a:r>
              <a:rPr lang="en-GB" smtClean="0"/>
              <a:t> hydraulic system provides a mechanical advantage similar to that of a simple lever.</a:t>
            </a:r>
          </a:p>
          <a:p>
            <a:pPr marL="0" indent="0" algn="just" eaLnBrk="1" hangingPunct="1">
              <a:buFontTx/>
              <a:buNone/>
            </a:pPr>
            <a:endParaRPr lang="en-GB" smtClean="0"/>
          </a:p>
          <a:p>
            <a:pPr marL="0" indent="0" algn="just" eaLnBrk="1" hangingPunct="1">
              <a:buFontTx/>
              <a:buNone/>
            </a:pPr>
            <a:endParaRPr lang="en-GB" smtClean="0"/>
          </a:p>
          <a:p>
            <a:pPr marL="0" indent="0" algn="just" eaLnBrk="1" hangingPunct="1">
              <a:buFontTx/>
              <a:buNone/>
            </a:pPr>
            <a:endParaRPr lang="en-GB" smtClean="0"/>
          </a:p>
          <a:p>
            <a:pPr marL="0" indent="0" algn="just" eaLnBrk="1" hangingPunct="1">
              <a:buFontTx/>
              <a:buNone/>
            </a:pPr>
            <a:endParaRPr lang="en-GB" smtClean="0"/>
          </a:p>
          <a:p>
            <a:pPr marL="0" indent="0" algn="just" eaLnBrk="1" hangingPunct="1">
              <a:buFontTx/>
              <a:buNone/>
            </a:pPr>
            <a:endParaRPr lang="en-GB" smtClean="0"/>
          </a:p>
          <a:p>
            <a:pPr marL="0" indent="0" algn="just" eaLnBrk="1" hangingPunct="1">
              <a:buFontTx/>
              <a:buNone/>
            </a:pPr>
            <a:endParaRPr lang="en-GB" smtClean="0"/>
          </a:p>
          <a:p>
            <a:pPr marL="0" indent="0" algn="just" eaLnBrk="1" hangingPunct="1">
              <a:buFontTx/>
              <a:buNone/>
            </a:pPr>
            <a:endParaRPr lang="en-GB" smtClean="0"/>
          </a:p>
          <a:p>
            <a:pPr marL="0" indent="0" algn="just" eaLnBrk="1" hangingPunct="1">
              <a:buFontTx/>
              <a:buNone/>
            </a:pPr>
            <a:r>
              <a:rPr lang="en-GB" smtClean="0"/>
              <a:t>By using cylinders of different sizes a </a:t>
            </a:r>
            <a:r>
              <a:rPr lang="en-GB" i="1" smtClean="0"/>
              <a:t>Multiplication of Forces</a:t>
            </a:r>
            <a:r>
              <a:rPr lang="en-GB" smtClean="0"/>
              <a:t> can be achieved</a:t>
            </a:r>
          </a:p>
        </p:txBody>
      </p:sp>
      <p:pic>
        <p:nvPicPr>
          <p:cNvPr id="40966" name="Picture 6"/>
          <p:cNvPicPr>
            <a:picLocks noChangeAspect="1" noChangeArrowheads="1"/>
          </p:cNvPicPr>
          <p:nvPr/>
        </p:nvPicPr>
        <p:blipFill>
          <a:blip r:embed="rId3" cstate="print"/>
          <a:srcRect l="14111" t="39241" r="47346" b="24191"/>
          <a:stretch>
            <a:fillRect/>
          </a:stretch>
        </p:blipFill>
        <p:spPr bwMode="auto">
          <a:xfrm>
            <a:off x="2792413" y="2409825"/>
            <a:ext cx="3759200" cy="2584450"/>
          </a:xfrm>
          <a:prstGeom prst="rect">
            <a:avLst/>
          </a:prstGeom>
          <a:noFill/>
          <a:ln w="9525">
            <a:solidFill>
              <a:srgbClr val="FFFF00"/>
            </a:solidFill>
            <a:miter lim="800000"/>
            <a:headEnd/>
            <a:tailEnd/>
          </a:ln>
        </p:spPr>
      </p:pic>
      <p:pic>
        <p:nvPicPr>
          <p:cNvPr id="40969" name="Picture 9"/>
          <p:cNvPicPr>
            <a:picLocks noChangeAspect="1" noChangeArrowheads="1"/>
          </p:cNvPicPr>
          <p:nvPr/>
        </p:nvPicPr>
        <p:blipFill>
          <a:blip r:embed="rId4" cstate="print"/>
          <a:srcRect l="14212" t="37898" r="47324" b="26825"/>
          <a:stretch>
            <a:fillRect/>
          </a:stretch>
        </p:blipFill>
        <p:spPr bwMode="auto">
          <a:xfrm>
            <a:off x="2792413" y="2409825"/>
            <a:ext cx="3751262" cy="2581275"/>
          </a:xfrm>
          <a:prstGeom prst="rect">
            <a:avLst/>
          </a:prstGeom>
          <a:noFill/>
          <a:ln w="9525">
            <a:solidFill>
              <a:srgbClr val="FFFF00"/>
            </a:solidFill>
            <a:miter lim="800000"/>
            <a:headEnd/>
            <a:tailEnd/>
          </a:ln>
        </p:spPr>
      </p:pic>
      <p:pic>
        <p:nvPicPr>
          <p:cNvPr id="40967" name="Picture 7"/>
          <p:cNvPicPr>
            <a:picLocks noChangeArrowheads="1"/>
          </p:cNvPicPr>
          <p:nvPr/>
        </p:nvPicPr>
        <p:blipFill>
          <a:blip r:embed="rId5" cstate="print"/>
          <a:srcRect l="14064" t="37997" r="47324" b="26825"/>
          <a:stretch>
            <a:fillRect/>
          </a:stretch>
        </p:blipFill>
        <p:spPr bwMode="auto">
          <a:xfrm>
            <a:off x="2792413" y="2409825"/>
            <a:ext cx="3760787" cy="2584450"/>
          </a:xfrm>
          <a:prstGeom prst="rect">
            <a:avLst/>
          </a:prstGeom>
          <a:noFill/>
          <a:ln w="9525">
            <a:solidFill>
              <a:srgbClr val="FFFF00"/>
            </a:solidFill>
            <a:miter lim="800000"/>
            <a:headEnd/>
            <a:tailEnd/>
          </a:ln>
        </p:spPr>
      </p:pic>
      <p:pic>
        <p:nvPicPr>
          <p:cNvPr id="40968" name="Picture 8"/>
          <p:cNvPicPr>
            <a:picLocks noChangeArrowheads="1"/>
          </p:cNvPicPr>
          <p:nvPr/>
        </p:nvPicPr>
        <p:blipFill>
          <a:blip r:embed="rId6" cstate="print"/>
          <a:srcRect l="14249" t="38243" r="47324" b="26971"/>
          <a:stretch>
            <a:fillRect/>
          </a:stretch>
        </p:blipFill>
        <p:spPr bwMode="auto">
          <a:xfrm>
            <a:off x="2792413" y="2409825"/>
            <a:ext cx="3760787" cy="2584450"/>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096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1000"/>
                                  </p:stCondLst>
                                  <p:childTnLst>
                                    <p:set>
                                      <p:cBhvr>
                                        <p:cTn id="13" dur="1" fill="hold">
                                          <p:stCondLst>
                                            <p:cond delay="499"/>
                                          </p:stCondLst>
                                        </p:cTn>
                                        <p:tgtEl>
                                          <p:spTgt spid="40969"/>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1000"/>
                                  </p:stCondLst>
                                  <p:childTnLst>
                                    <p:set>
                                      <p:cBhvr>
                                        <p:cTn id="16" dur="1" fill="hold">
                                          <p:stCondLst>
                                            <p:cond delay="499"/>
                                          </p:stCondLst>
                                        </p:cTn>
                                        <p:tgtEl>
                                          <p:spTgt spid="40967"/>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nodeType="afterEffect">
                                  <p:stCondLst>
                                    <p:cond delay="1000"/>
                                  </p:stCondLst>
                                  <p:childTnLst>
                                    <p:set>
                                      <p:cBhvr>
                                        <p:cTn id="19" dur="1" fill="hold">
                                          <p:stCondLst>
                                            <p:cond delay="499"/>
                                          </p:stCondLst>
                                        </p:cTn>
                                        <p:tgtEl>
                                          <p:spTgt spid="4096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0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C83CA9D-9484-4C29-8845-BBFBF53382A3}" type="slidenum">
              <a:rPr lang="en-GB"/>
              <a:pPr>
                <a:defRPr/>
              </a:pPr>
              <a:t>9</a:t>
            </a:fld>
            <a:endParaRPr lang="en-GB"/>
          </a:p>
        </p:txBody>
      </p:sp>
      <p:sp>
        <p:nvSpPr>
          <p:cNvPr id="11267" name="Rectangle 2"/>
          <p:cNvSpPr>
            <a:spLocks noGrp="1" noChangeArrowheads="1"/>
          </p:cNvSpPr>
          <p:nvPr>
            <p:ph type="title"/>
          </p:nvPr>
        </p:nvSpPr>
        <p:spPr/>
        <p:txBody>
          <a:bodyPr/>
          <a:lstStyle/>
          <a:p>
            <a:pPr eaLnBrk="1" hangingPunct="1"/>
            <a:r>
              <a:rPr lang="en-GB" smtClean="0"/>
              <a:t>Multiplication of Forces</a:t>
            </a:r>
          </a:p>
        </p:txBody>
      </p:sp>
      <p:sp>
        <p:nvSpPr>
          <p:cNvPr id="53251" name="Rectangle 3"/>
          <p:cNvSpPr>
            <a:spLocks noGrp="1" noChangeArrowheads="1"/>
          </p:cNvSpPr>
          <p:nvPr>
            <p:ph type="body" idx="1"/>
          </p:nvPr>
        </p:nvSpPr>
        <p:spPr/>
        <p:txBody>
          <a:bodyPr/>
          <a:lstStyle/>
          <a:p>
            <a:pPr marL="0" indent="0" algn="just" eaLnBrk="1" hangingPunct="1">
              <a:lnSpc>
                <a:spcPct val="90000"/>
              </a:lnSpc>
              <a:buFontTx/>
              <a:buNone/>
            </a:pPr>
            <a:r>
              <a:rPr lang="en-GB" smtClean="0"/>
              <a:t>In the previous example, the small force of 100 lbs exerted on the 2 inch diameter cylinder was seen to move the large weight of 900 lbs on the 6 inch diameter cylinder.</a:t>
            </a:r>
          </a:p>
          <a:p>
            <a:pPr marL="0" indent="0" algn="just" eaLnBrk="1" hangingPunct="1">
              <a:lnSpc>
                <a:spcPct val="90000"/>
              </a:lnSpc>
              <a:buFontTx/>
              <a:buNone/>
            </a:pPr>
            <a:endParaRPr lang="en-GB" sz="1000" smtClean="0"/>
          </a:p>
          <a:p>
            <a:pPr marL="0" indent="0" algn="just" eaLnBrk="1" hangingPunct="1">
              <a:lnSpc>
                <a:spcPct val="90000"/>
              </a:lnSpc>
              <a:buFontTx/>
              <a:buNone/>
            </a:pPr>
            <a:r>
              <a:rPr lang="en-GB" smtClean="0"/>
              <a:t>The distance the 900 lbs will travel is inversely proportional to the distance the applied force travels.</a:t>
            </a:r>
          </a:p>
          <a:p>
            <a:pPr marL="0" indent="0" algn="just" eaLnBrk="1" hangingPunct="1">
              <a:lnSpc>
                <a:spcPct val="90000"/>
              </a:lnSpc>
              <a:buFontTx/>
              <a:buNone/>
            </a:pPr>
            <a:endParaRPr lang="en-GB" sz="1000" smtClean="0"/>
          </a:p>
          <a:p>
            <a:pPr marL="776288" lvl="1" eaLnBrk="1" hangingPunct="1">
              <a:lnSpc>
                <a:spcPct val="90000"/>
              </a:lnSpc>
            </a:pPr>
            <a:r>
              <a:rPr lang="en-GB" smtClean="0"/>
              <a:t>This means that if we move the piston in the 2 inch diameter cylinder a distance of 1 inch, the distance that the piston in the 6 Ins diameter cylinder will move is 1/9</a:t>
            </a:r>
            <a:r>
              <a:rPr lang="en-GB" baseline="30000" smtClean="0"/>
              <a:t>th</a:t>
            </a:r>
            <a:r>
              <a:rPr lang="en-GB" smtClean="0"/>
              <a:t> of an inch.</a:t>
            </a:r>
          </a:p>
          <a:p>
            <a:pPr marL="776288" lvl="1" eaLnBrk="1" hangingPunct="1">
              <a:lnSpc>
                <a:spcPct val="90000"/>
              </a:lnSpc>
            </a:pPr>
            <a:endParaRPr lang="en-GB" sz="1000" smtClean="0"/>
          </a:p>
          <a:p>
            <a:pPr marL="0" indent="0" algn="just" eaLnBrk="1" hangingPunct="1">
              <a:lnSpc>
                <a:spcPct val="90000"/>
              </a:lnSpc>
              <a:buFontTx/>
              <a:buNone/>
            </a:pPr>
            <a:r>
              <a:rPr lang="en-GB" smtClean="0"/>
              <a:t>As the pressure within both cylinders must be the same, Pascal’s Law shows the way in which the input force can be multiplied as an output force just by varying the area of the pistons!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E1C30D4776344DA6BC9C611B785B41" ma:contentTypeVersion="17" ma:contentTypeDescription="Create a new document." ma:contentTypeScope="" ma:versionID="2003bebeec482bc05a8bcdd484f964d0">
  <xsd:schema xmlns:xsd="http://www.w3.org/2001/XMLSchema" xmlns:xs="http://www.w3.org/2001/XMLSchema" xmlns:p="http://schemas.microsoft.com/office/2006/metadata/properties" xmlns:ns2="33d018c4-3b15-4e40-a67d-61bb6fda5378" xmlns:ns3="http://schemas.microsoft.com/sharepoint/v3/fields" xmlns:ns4="3ccbaba7-fbc8-4626-8fd2-a5c4a0566b20" xmlns:ns5="http://schemas.microsoft.com/sharepoint/v4" targetNamespace="http://schemas.microsoft.com/office/2006/metadata/properties" ma:root="true" ma:fieldsID="a96c18bc1330829170a9a372cd1b3659" ns2:_="" ns3:_="" ns4:_="" ns5:_="">
    <xsd:import namespace="33d018c4-3b15-4e40-a67d-61bb6fda5378"/>
    <xsd:import namespace="http://schemas.microsoft.com/sharepoint/v3/fields"/>
    <xsd:import namespace="3ccbaba7-fbc8-4626-8fd2-a5c4a0566b20"/>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VersionNumber"/>
                <xsd:element ref="ns3:_Version" minOccurs="0"/>
                <xsd:element ref="ns2:MediaServiceAutoKeyPoints" minOccurs="0"/>
                <xsd:element ref="ns2:MediaServiceKeyPoints" minOccurs="0"/>
                <xsd:element ref="ns2:SubjectArea" minOccurs="0"/>
                <xsd:element ref="ns2:MediaServiceAutoTags" minOccurs="0"/>
                <xsd:element ref="ns2:MediaServiceOCR" minOccurs="0"/>
                <xsd:element ref="ns2:MediaServiceGenerationTime" minOccurs="0"/>
                <xsd:element ref="ns2:MediaServiceEventHashCode" minOccurs="0"/>
                <xsd:element ref="ns2:LatestUpdate" minOccurs="0"/>
                <xsd:element ref="ns2:MediaServiceDateTaken" minOccurs="0"/>
                <xsd:element ref="ns4:SharedWithUsers" minOccurs="0"/>
                <xsd:element ref="ns4:SharedWithDetails" minOccurs="0"/>
                <xsd:element ref="ns2:MediaLengthInSeconds"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018c4-3b15-4e40-a67d-61bb6fda5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ersionNumber" ma:index="10" ma:displayName="Version Number" ma:decimals="1" ma:default="1" ma:format="Dropdown" ma:internalName="VersionNumber" ma:percentage="FALSE">
      <xsd:simpleType>
        <xsd:restriction base="dms:Number"/>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SubjectArea" ma:index="14" nillable="true" ma:displayName="Subject Area" ma:format="Dropdown" ma:internalName="SubjectArea">
      <xsd:complexType>
        <xsd:complexContent>
          <xsd:extension base="dms:MultiChoice">
            <xsd:sequence>
              <xsd:element name="Value" maxOccurs="unbounded" minOccurs="0" nillable="true">
                <xsd:simpleType>
                  <xsd:restriction base="dms:Choice">
                    <xsd:enumeration value="Space"/>
                    <xsd:enumeration value="DofE"/>
                    <xsd:enumeration value="Leadership"/>
                    <xsd:enumeration value="Classification Training"/>
                    <xsd:enumeration value="Cyber"/>
                    <xsd:enumeration value="First Aid"/>
                    <xsd:enumeration value="Radio"/>
                    <xsd:enumeration value="Shooting"/>
                    <xsd:enumeration value="STEM"/>
                    <xsd:enumeration value="Music"/>
                    <xsd:enumeration value="Adv Trg"/>
                    <xsd:enumeration value="Road Marching"/>
                    <xsd:enumeration value="Drill"/>
                    <xsd:enumeration value="Sport"/>
                    <xsd:enumeration value="Fieldcraft"/>
                    <xsd:enumeration value="Apps"/>
                    <xsd:enumeration value="Staff Training"/>
                    <xsd:enumeration value="App: Space"/>
                    <xsd:enumeration value="App: IOS"/>
                    <xsd:enumeration value="App: All"/>
                    <xsd:enumeration value="ATF"/>
                    <xsd:enumeration value="Specific Support Guidance"/>
                    <xsd:enumeration value="Training Briefing Note"/>
                    <xsd:enumeration value="Health &amp; Safety"/>
                    <xsd:enumeration value="Fundraising/Citizenship Training"/>
                    <xsd:enumeration value="Academic Training"/>
                  </xsd:restriction>
                </xsd:simpleType>
              </xsd:element>
            </xsd:sequence>
          </xsd:extension>
        </xsd:complexContent>
      </xsd:complex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atestUpdate" ma:index="19" nillable="true" ma:displayName="Latest Update" ma:format="Dropdown" ma:internalName="LatestUpdate">
      <xsd:simpleType>
        <xsd:restriction base="dms:Text">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1"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cbaba7-fbc8-4626-8fd2-a5c4a0566b2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VersionNumber xmlns="33d018c4-3b15-4e40-a67d-61bb6fda5378">1</VersionNumber>
    <SubjectArea xmlns="33d018c4-3b15-4e40-a67d-61bb6fda5378" xsi:nil="true"/>
    <LatestUpdate xmlns="33d018c4-3b15-4e40-a67d-61bb6fda5378" xsi:nil="true"/>
    <IconOverlay xmlns="http://schemas.microsoft.com/sharepoint/v4" xsi:nil="true"/>
    <SharedWithUsers xmlns="3ccbaba7-fbc8-4626-8fd2-a5c4a0566b20">
      <UserInfo>
        <DisplayName>Matthew Williamson (Cadet)</DisplayName>
        <AccountId>12224</AccountId>
        <AccountType/>
      </UserInfo>
    </SharedWithUsers>
  </documentManagement>
</p:properties>
</file>

<file path=customXml/itemProps1.xml><?xml version="1.0" encoding="utf-8"?>
<ds:datastoreItem xmlns:ds="http://schemas.openxmlformats.org/officeDocument/2006/customXml" ds:itemID="{37A1A8F4-A4D8-4659-A677-EF936571231B}"/>
</file>

<file path=customXml/itemProps2.xml><?xml version="1.0" encoding="utf-8"?>
<ds:datastoreItem xmlns:ds="http://schemas.openxmlformats.org/officeDocument/2006/customXml" ds:itemID="{83902827-EA2E-431E-B8F5-ADB5E9361E3A}"/>
</file>

<file path=customXml/itemProps3.xml><?xml version="1.0" encoding="utf-8"?>
<ds:datastoreItem xmlns:ds="http://schemas.openxmlformats.org/officeDocument/2006/customXml" ds:itemID="{5914320C-BBCA-4495-8D52-0074D03FE329}"/>
</file>

<file path=docProps/app.xml><?xml version="1.0" encoding="utf-8"?>
<Properties xmlns="http://schemas.openxmlformats.org/officeDocument/2006/extended-properties" xmlns:vt="http://schemas.openxmlformats.org/officeDocument/2006/docPropsVTypes">
  <TotalTime>1399</TotalTime>
  <Words>1895</Words>
  <Application>Microsoft Office PowerPoint</Application>
  <PresentationFormat>On-screen Show (4:3)</PresentationFormat>
  <Paragraphs>293</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Times New Roman</vt:lpstr>
      <vt:lpstr>Arial</vt:lpstr>
      <vt:lpstr>Arial Black</vt:lpstr>
      <vt:lpstr>Default Design</vt:lpstr>
      <vt:lpstr>Airframes</vt:lpstr>
      <vt:lpstr>Slide 2</vt:lpstr>
      <vt:lpstr>Learning Objectives</vt:lpstr>
      <vt:lpstr>Chapter 5 Revision</vt:lpstr>
      <vt:lpstr>Introduction</vt:lpstr>
      <vt:lpstr>Pascal’s Law</vt:lpstr>
      <vt:lpstr>The Law in Practice</vt:lpstr>
      <vt:lpstr>Basic Hydraulic System</vt:lpstr>
      <vt:lpstr>Multiplication of Forces</vt:lpstr>
      <vt:lpstr>Advantages of Hydraulics</vt:lpstr>
      <vt:lpstr>Airframe Hydraulics</vt:lpstr>
      <vt:lpstr>Typical Hydraulic System</vt:lpstr>
      <vt:lpstr>Typical Layout</vt:lpstr>
      <vt:lpstr>Hydraulic Fluid</vt:lpstr>
      <vt:lpstr>Reservoir</vt:lpstr>
      <vt:lpstr>The Hydraulic Pump</vt:lpstr>
      <vt:lpstr>Gear &amp; Vane Pumps</vt:lpstr>
      <vt:lpstr>Piston Pump</vt:lpstr>
      <vt:lpstr>Hydraulic Fluid Lines</vt:lpstr>
      <vt:lpstr>Hydraulic Selector Valves</vt:lpstr>
      <vt:lpstr>Hydraulic Actuators</vt:lpstr>
      <vt:lpstr>Special Problems</vt:lpstr>
      <vt:lpstr>Pneumatic Systems</vt:lpstr>
      <vt:lpstr>Typical Pneumatic System</vt:lpstr>
      <vt:lpstr>Typical Layout</vt:lpstr>
      <vt:lpstr>Disadvantages of Pneumatics</vt:lpstr>
      <vt:lpstr>Disadvantage of Pneumatics</vt:lpstr>
      <vt:lpstr>Conclusions</vt:lpstr>
      <vt:lpstr>Questions</vt:lpstr>
    </vt:vector>
  </TitlesOfParts>
  <Company>Rolls-Royce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ACP33 - Airframes</dc:title>
  <dc:creator>421426</dc:creator>
  <cp:lastModifiedBy>Paul Atkinson</cp:lastModifiedBy>
  <cp:revision>73</cp:revision>
  <dcterms:created xsi:type="dcterms:W3CDTF">2008-01-16T12:32:25Z</dcterms:created>
  <dcterms:modified xsi:type="dcterms:W3CDTF">2014-11-06T13:54:31Z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0x0101009BE1C30D4776344DA6BC9C611B785B41</vt:lpwstr>
  </property>
</Properties>
</file>